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9" r:id="rId2"/>
    <p:sldId id="257" r:id="rId3"/>
    <p:sldId id="256" r:id="rId4"/>
    <p:sldId id="258" r:id="rId5"/>
    <p:sldId id="259" r:id="rId6"/>
    <p:sldId id="260" r:id="rId7"/>
    <p:sldId id="263" r:id="rId8"/>
    <p:sldId id="262" r:id="rId9"/>
    <p:sldId id="265" r:id="rId10"/>
    <p:sldId id="267" r:id="rId11"/>
    <p:sldId id="268" r:id="rId12"/>
    <p:sldId id="261" r:id="rId13"/>
    <p:sldId id="264" r:id="rId14"/>
    <p:sldId id="281" r:id="rId15"/>
    <p:sldId id="283" r:id="rId16"/>
    <p:sldId id="270" r:id="rId17"/>
    <p:sldId id="282" r:id="rId18"/>
    <p:sldId id="275" r:id="rId19"/>
    <p:sldId id="272" r:id="rId20"/>
    <p:sldId id="273" r:id="rId21"/>
    <p:sldId id="274" r:id="rId22"/>
    <p:sldId id="276" r:id="rId23"/>
    <p:sldId id="277" r:id="rId24"/>
    <p:sldId id="280" r:id="rId25"/>
    <p:sldId id="279" r:id="rId26"/>
    <p:sldId id="27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A0E713-E6D0-410E-A882-9188F6707F19}" v="1139" dt="2024-07-29T16:34:27.2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1" d="100"/>
          <a:sy n="151" d="100"/>
        </p:scale>
        <p:origin x="654"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41CE3-43DC-AE39-6132-1FF6128FD5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25D74E6-A50C-1414-D703-F35704484D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8B4342F-5DAC-CF6E-8296-FF39CD2A3DDC}"/>
              </a:ext>
            </a:extLst>
          </p:cNvPr>
          <p:cNvSpPr>
            <a:spLocks noGrp="1"/>
          </p:cNvSpPr>
          <p:nvPr>
            <p:ph type="dt" sz="half" idx="10"/>
          </p:nvPr>
        </p:nvSpPr>
        <p:spPr/>
        <p:txBody>
          <a:bodyPr/>
          <a:lstStyle/>
          <a:p>
            <a:fld id="{EEE6D22D-28A1-42E1-A63A-F0F138A0C784}" type="datetimeFigureOut">
              <a:rPr lang="en-GB" smtClean="0"/>
              <a:t>01/08/2024</a:t>
            </a:fld>
            <a:endParaRPr lang="en-GB"/>
          </a:p>
        </p:txBody>
      </p:sp>
      <p:sp>
        <p:nvSpPr>
          <p:cNvPr id="5" name="Footer Placeholder 4">
            <a:extLst>
              <a:ext uri="{FF2B5EF4-FFF2-40B4-BE49-F238E27FC236}">
                <a16:creationId xmlns:a16="http://schemas.microsoft.com/office/drawing/2014/main" id="{685B69E7-82A6-A366-6967-2432AA31406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B62EA6D-BC7D-8332-F9D7-8C2908AE5C43}"/>
              </a:ext>
            </a:extLst>
          </p:cNvPr>
          <p:cNvSpPr>
            <a:spLocks noGrp="1"/>
          </p:cNvSpPr>
          <p:nvPr>
            <p:ph type="sldNum" sz="quarter" idx="12"/>
          </p:nvPr>
        </p:nvSpPr>
        <p:spPr/>
        <p:txBody>
          <a:bodyPr/>
          <a:lstStyle/>
          <a:p>
            <a:fld id="{C8C9E881-C58C-407C-BEEA-6E656B8AD291}" type="slidenum">
              <a:rPr lang="en-GB" smtClean="0"/>
              <a:t>‹#›</a:t>
            </a:fld>
            <a:endParaRPr lang="en-GB"/>
          </a:p>
        </p:txBody>
      </p:sp>
    </p:spTree>
    <p:extLst>
      <p:ext uri="{BB962C8B-B14F-4D97-AF65-F5344CB8AC3E}">
        <p14:creationId xmlns:p14="http://schemas.microsoft.com/office/powerpoint/2010/main" val="690765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1A4FE-52FE-802F-7A75-7294FB88CE2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5E769F2-DCF5-C4FC-B7AE-A6CADD946B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D6FFB7D-F5B2-CD35-F042-104CA5AC0320}"/>
              </a:ext>
            </a:extLst>
          </p:cNvPr>
          <p:cNvSpPr>
            <a:spLocks noGrp="1"/>
          </p:cNvSpPr>
          <p:nvPr>
            <p:ph type="dt" sz="half" idx="10"/>
          </p:nvPr>
        </p:nvSpPr>
        <p:spPr/>
        <p:txBody>
          <a:bodyPr/>
          <a:lstStyle/>
          <a:p>
            <a:fld id="{EEE6D22D-28A1-42E1-A63A-F0F138A0C784}" type="datetimeFigureOut">
              <a:rPr lang="en-GB" smtClean="0"/>
              <a:t>01/08/2024</a:t>
            </a:fld>
            <a:endParaRPr lang="en-GB"/>
          </a:p>
        </p:txBody>
      </p:sp>
      <p:sp>
        <p:nvSpPr>
          <p:cNvPr id="5" name="Footer Placeholder 4">
            <a:extLst>
              <a:ext uri="{FF2B5EF4-FFF2-40B4-BE49-F238E27FC236}">
                <a16:creationId xmlns:a16="http://schemas.microsoft.com/office/drawing/2014/main" id="{24944A7F-491A-36A0-A588-7B044747C38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FB88956-68E2-F8BA-F32F-A4F00FB5976A}"/>
              </a:ext>
            </a:extLst>
          </p:cNvPr>
          <p:cNvSpPr>
            <a:spLocks noGrp="1"/>
          </p:cNvSpPr>
          <p:nvPr>
            <p:ph type="sldNum" sz="quarter" idx="12"/>
          </p:nvPr>
        </p:nvSpPr>
        <p:spPr/>
        <p:txBody>
          <a:bodyPr/>
          <a:lstStyle/>
          <a:p>
            <a:fld id="{C8C9E881-C58C-407C-BEEA-6E656B8AD291}" type="slidenum">
              <a:rPr lang="en-GB" smtClean="0"/>
              <a:t>‹#›</a:t>
            </a:fld>
            <a:endParaRPr lang="en-GB"/>
          </a:p>
        </p:txBody>
      </p:sp>
    </p:spTree>
    <p:extLst>
      <p:ext uri="{BB962C8B-B14F-4D97-AF65-F5344CB8AC3E}">
        <p14:creationId xmlns:p14="http://schemas.microsoft.com/office/powerpoint/2010/main" val="2021836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FEB925-05C6-01D0-24AB-7D6320933E5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20A60F8-1584-B5D5-BE44-B1553F16DE2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5B57347-4320-70D0-B69B-9A65518227A3}"/>
              </a:ext>
            </a:extLst>
          </p:cNvPr>
          <p:cNvSpPr>
            <a:spLocks noGrp="1"/>
          </p:cNvSpPr>
          <p:nvPr>
            <p:ph type="dt" sz="half" idx="10"/>
          </p:nvPr>
        </p:nvSpPr>
        <p:spPr/>
        <p:txBody>
          <a:bodyPr/>
          <a:lstStyle/>
          <a:p>
            <a:fld id="{EEE6D22D-28A1-42E1-A63A-F0F138A0C784}" type="datetimeFigureOut">
              <a:rPr lang="en-GB" smtClean="0"/>
              <a:t>01/08/2024</a:t>
            </a:fld>
            <a:endParaRPr lang="en-GB"/>
          </a:p>
        </p:txBody>
      </p:sp>
      <p:sp>
        <p:nvSpPr>
          <p:cNvPr id="5" name="Footer Placeholder 4">
            <a:extLst>
              <a:ext uri="{FF2B5EF4-FFF2-40B4-BE49-F238E27FC236}">
                <a16:creationId xmlns:a16="http://schemas.microsoft.com/office/drawing/2014/main" id="{72D39291-E07E-86F7-1108-B545547738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A5804F-942C-ECFC-2C17-14A652FD9A04}"/>
              </a:ext>
            </a:extLst>
          </p:cNvPr>
          <p:cNvSpPr>
            <a:spLocks noGrp="1"/>
          </p:cNvSpPr>
          <p:nvPr>
            <p:ph type="sldNum" sz="quarter" idx="12"/>
          </p:nvPr>
        </p:nvSpPr>
        <p:spPr/>
        <p:txBody>
          <a:bodyPr/>
          <a:lstStyle/>
          <a:p>
            <a:fld id="{C8C9E881-C58C-407C-BEEA-6E656B8AD291}" type="slidenum">
              <a:rPr lang="en-GB" smtClean="0"/>
              <a:t>‹#›</a:t>
            </a:fld>
            <a:endParaRPr lang="en-GB"/>
          </a:p>
        </p:txBody>
      </p:sp>
    </p:spTree>
    <p:extLst>
      <p:ext uri="{BB962C8B-B14F-4D97-AF65-F5344CB8AC3E}">
        <p14:creationId xmlns:p14="http://schemas.microsoft.com/office/powerpoint/2010/main" val="2230239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48A4D-BBC3-A382-1165-56E4D08B276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EA57534-822A-E042-F525-17F6979DB3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69C654-89BB-E8ED-53CA-FA33D22A8513}"/>
              </a:ext>
            </a:extLst>
          </p:cNvPr>
          <p:cNvSpPr>
            <a:spLocks noGrp="1"/>
          </p:cNvSpPr>
          <p:nvPr>
            <p:ph type="dt" sz="half" idx="10"/>
          </p:nvPr>
        </p:nvSpPr>
        <p:spPr/>
        <p:txBody>
          <a:bodyPr/>
          <a:lstStyle/>
          <a:p>
            <a:fld id="{EEE6D22D-28A1-42E1-A63A-F0F138A0C784}" type="datetimeFigureOut">
              <a:rPr lang="en-GB" smtClean="0"/>
              <a:t>01/08/2024</a:t>
            </a:fld>
            <a:endParaRPr lang="en-GB"/>
          </a:p>
        </p:txBody>
      </p:sp>
      <p:sp>
        <p:nvSpPr>
          <p:cNvPr id="5" name="Footer Placeholder 4">
            <a:extLst>
              <a:ext uri="{FF2B5EF4-FFF2-40B4-BE49-F238E27FC236}">
                <a16:creationId xmlns:a16="http://schemas.microsoft.com/office/drawing/2014/main" id="{61223257-0762-864D-46B8-62CA299D854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CEE59CD-9635-AA94-BD01-17157931E0F2}"/>
              </a:ext>
            </a:extLst>
          </p:cNvPr>
          <p:cNvSpPr>
            <a:spLocks noGrp="1"/>
          </p:cNvSpPr>
          <p:nvPr>
            <p:ph type="sldNum" sz="quarter" idx="12"/>
          </p:nvPr>
        </p:nvSpPr>
        <p:spPr/>
        <p:txBody>
          <a:bodyPr/>
          <a:lstStyle/>
          <a:p>
            <a:fld id="{C8C9E881-C58C-407C-BEEA-6E656B8AD291}" type="slidenum">
              <a:rPr lang="en-GB" smtClean="0"/>
              <a:t>‹#›</a:t>
            </a:fld>
            <a:endParaRPr lang="en-GB"/>
          </a:p>
        </p:txBody>
      </p:sp>
    </p:spTree>
    <p:extLst>
      <p:ext uri="{BB962C8B-B14F-4D97-AF65-F5344CB8AC3E}">
        <p14:creationId xmlns:p14="http://schemas.microsoft.com/office/powerpoint/2010/main" val="3282897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68BDD-D743-7A96-D1A8-8FC554F2BD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7F76A3D-E8DE-91F0-5F10-8D219C7F187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F3C8D7-F8E7-ED92-170D-29D097A04713}"/>
              </a:ext>
            </a:extLst>
          </p:cNvPr>
          <p:cNvSpPr>
            <a:spLocks noGrp="1"/>
          </p:cNvSpPr>
          <p:nvPr>
            <p:ph type="dt" sz="half" idx="10"/>
          </p:nvPr>
        </p:nvSpPr>
        <p:spPr/>
        <p:txBody>
          <a:bodyPr/>
          <a:lstStyle/>
          <a:p>
            <a:fld id="{EEE6D22D-28A1-42E1-A63A-F0F138A0C784}" type="datetimeFigureOut">
              <a:rPr lang="en-GB" smtClean="0"/>
              <a:t>01/08/2024</a:t>
            </a:fld>
            <a:endParaRPr lang="en-GB"/>
          </a:p>
        </p:txBody>
      </p:sp>
      <p:sp>
        <p:nvSpPr>
          <p:cNvPr id="5" name="Footer Placeholder 4">
            <a:extLst>
              <a:ext uri="{FF2B5EF4-FFF2-40B4-BE49-F238E27FC236}">
                <a16:creationId xmlns:a16="http://schemas.microsoft.com/office/drawing/2014/main" id="{601223CF-2745-BD2C-555D-13E93E05ACC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39C47F7-D7BA-1860-B7C4-AED9AF936A79}"/>
              </a:ext>
            </a:extLst>
          </p:cNvPr>
          <p:cNvSpPr>
            <a:spLocks noGrp="1"/>
          </p:cNvSpPr>
          <p:nvPr>
            <p:ph type="sldNum" sz="quarter" idx="12"/>
          </p:nvPr>
        </p:nvSpPr>
        <p:spPr/>
        <p:txBody>
          <a:bodyPr/>
          <a:lstStyle/>
          <a:p>
            <a:fld id="{C8C9E881-C58C-407C-BEEA-6E656B8AD291}" type="slidenum">
              <a:rPr lang="en-GB" smtClean="0"/>
              <a:t>‹#›</a:t>
            </a:fld>
            <a:endParaRPr lang="en-GB"/>
          </a:p>
        </p:txBody>
      </p:sp>
    </p:spTree>
    <p:extLst>
      <p:ext uri="{BB962C8B-B14F-4D97-AF65-F5344CB8AC3E}">
        <p14:creationId xmlns:p14="http://schemas.microsoft.com/office/powerpoint/2010/main" val="324495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15EB1-0642-3F02-1DA0-A313F9FBA45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B381ADF-DA54-96D3-3E3B-0F3E7AD7FE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1EAC884-D2EE-4502-D497-A06AAB8455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10C25A5-7D27-7C09-0BF9-3CF39304DFA5}"/>
              </a:ext>
            </a:extLst>
          </p:cNvPr>
          <p:cNvSpPr>
            <a:spLocks noGrp="1"/>
          </p:cNvSpPr>
          <p:nvPr>
            <p:ph type="dt" sz="half" idx="10"/>
          </p:nvPr>
        </p:nvSpPr>
        <p:spPr/>
        <p:txBody>
          <a:bodyPr/>
          <a:lstStyle/>
          <a:p>
            <a:fld id="{EEE6D22D-28A1-42E1-A63A-F0F138A0C784}" type="datetimeFigureOut">
              <a:rPr lang="en-GB" smtClean="0"/>
              <a:t>01/08/2024</a:t>
            </a:fld>
            <a:endParaRPr lang="en-GB"/>
          </a:p>
        </p:txBody>
      </p:sp>
      <p:sp>
        <p:nvSpPr>
          <p:cNvPr id="6" name="Footer Placeholder 5">
            <a:extLst>
              <a:ext uri="{FF2B5EF4-FFF2-40B4-BE49-F238E27FC236}">
                <a16:creationId xmlns:a16="http://schemas.microsoft.com/office/drawing/2014/main" id="{E1C4148D-28B3-CE43-B694-E83183FF60A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E3069D8-712E-3A7B-EDDA-C7432E032622}"/>
              </a:ext>
            </a:extLst>
          </p:cNvPr>
          <p:cNvSpPr>
            <a:spLocks noGrp="1"/>
          </p:cNvSpPr>
          <p:nvPr>
            <p:ph type="sldNum" sz="quarter" idx="12"/>
          </p:nvPr>
        </p:nvSpPr>
        <p:spPr/>
        <p:txBody>
          <a:bodyPr/>
          <a:lstStyle/>
          <a:p>
            <a:fld id="{C8C9E881-C58C-407C-BEEA-6E656B8AD291}" type="slidenum">
              <a:rPr lang="en-GB" smtClean="0"/>
              <a:t>‹#›</a:t>
            </a:fld>
            <a:endParaRPr lang="en-GB"/>
          </a:p>
        </p:txBody>
      </p:sp>
    </p:spTree>
    <p:extLst>
      <p:ext uri="{BB962C8B-B14F-4D97-AF65-F5344CB8AC3E}">
        <p14:creationId xmlns:p14="http://schemas.microsoft.com/office/powerpoint/2010/main" val="1003466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1515A-902B-F18A-6651-162BA9895BF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0D622A9-F70F-3B83-8F93-C276382ED7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62041C-7468-22F3-DED8-A7D45146A75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9786875-AEFC-6FD5-42BE-A97C84C322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2DFE15-2E70-8520-365A-934BD80BA76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C1853C4-19BA-056D-C375-7B613F68281B}"/>
              </a:ext>
            </a:extLst>
          </p:cNvPr>
          <p:cNvSpPr>
            <a:spLocks noGrp="1"/>
          </p:cNvSpPr>
          <p:nvPr>
            <p:ph type="dt" sz="half" idx="10"/>
          </p:nvPr>
        </p:nvSpPr>
        <p:spPr/>
        <p:txBody>
          <a:bodyPr/>
          <a:lstStyle/>
          <a:p>
            <a:fld id="{EEE6D22D-28A1-42E1-A63A-F0F138A0C784}" type="datetimeFigureOut">
              <a:rPr lang="en-GB" smtClean="0"/>
              <a:t>01/08/2024</a:t>
            </a:fld>
            <a:endParaRPr lang="en-GB"/>
          </a:p>
        </p:txBody>
      </p:sp>
      <p:sp>
        <p:nvSpPr>
          <p:cNvPr id="8" name="Footer Placeholder 7">
            <a:extLst>
              <a:ext uri="{FF2B5EF4-FFF2-40B4-BE49-F238E27FC236}">
                <a16:creationId xmlns:a16="http://schemas.microsoft.com/office/drawing/2014/main" id="{FB0E61D5-AC81-AD9F-EBA8-7009336B923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62D6301-2860-9F71-9E64-B60367C617DC}"/>
              </a:ext>
            </a:extLst>
          </p:cNvPr>
          <p:cNvSpPr>
            <a:spLocks noGrp="1"/>
          </p:cNvSpPr>
          <p:nvPr>
            <p:ph type="sldNum" sz="quarter" idx="12"/>
          </p:nvPr>
        </p:nvSpPr>
        <p:spPr/>
        <p:txBody>
          <a:bodyPr/>
          <a:lstStyle/>
          <a:p>
            <a:fld id="{C8C9E881-C58C-407C-BEEA-6E656B8AD291}" type="slidenum">
              <a:rPr lang="en-GB" smtClean="0"/>
              <a:t>‹#›</a:t>
            </a:fld>
            <a:endParaRPr lang="en-GB"/>
          </a:p>
        </p:txBody>
      </p:sp>
    </p:spTree>
    <p:extLst>
      <p:ext uri="{BB962C8B-B14F-4D97-AF65-F5344CB8AC3E}">
        <p14:creationId xmlns:p14="http://schemas.microsoft.com/office/powerpoint/2010/main" val="1958977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689C3-7668-AF5B-ED9A-AAFB65C2AD1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7B6C20D-9D13-E615-1A21-7C0DA5410DCB}"/>
              </a:ext>
            </a:extLst>
          </p:cNvPr>
          <p:cNvSpPr>
            <a:spLocks noGrp="1"/>
          </p:cNvSpPr>
          <p:nvPr>
            <p:ph type="dt" sz="half" idx="10"/>
          </p:nvPr>
        </p:nvSpPr>
        <p:spPr/>
        <p:txBody>
          <a:bodyPr/>
          <a:lstStyle/>
          <a:p>
            <a:fld id="{EEE6D22D-28A1-42E1-A63A-F0F138A0C784}" type="datetimeFigureOut">
              <a:rPr lang="en-GB" smtClean="0"/>
              <a:t>01/08/2024</a:t>
            </a:fld>
            <a:endParaRPr lang="en-GB"/>
          </a:p>
        </p:txBody>
      </p:sp>
      <p:sp>
        <p:nvSpPr>
          <p:cNvPr id="4" name="Footer Placeholder 3">
            <a:extLst>
              <a:ext uri="{FF2B5EF4-FFF2-40B4-BE49-F238E27FC236}">
                <a16:creationId xmlns:a16="http://schemas.microsoft.com/office/drawing/2014/main" id="{DC6847F4-0CE8-5E4F-5BFC-EFBEA307DFA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988C662-E700-1077-1B7B-8DED53285306}"/>
              </a:ext>
            </a:extLst>
          </p:cNvPr>
          <p:cNvSpPr>
            <a:spLocks noGrp="1"/>
          </p:cNvSpPr>
          <p:nvPr>
            <p:ph type="sldNum" sz="quarter" idx="12"/>
          </p:nvPr>
        </p:nvSpPr>
        <p:spPr/>
        <p:txBody>
          <a:bodyPr/>
          <a:lstStyle/>
          <a:p>
            <a:fld id="{C8C9E881-C58C-407C-BEEA-6E656B8AD291}" type="slidenum">
              <a:rPr lang="en-GB" smtClean="0"/>
              <a:t>‹#›</a:t>
            </a:fld>
            <a:endParaRPr lang="en-GB"/>
          </a:p>
        </p:txBody>
      </p:sp>
    </p:spTree>
    <p:extLst>
      <p:ext uri="{BB962C8B-B14F-4D97-AF65-F5344CB8AC3E}">
        <p14:creationId xmlns:p14="http://schemas.microsoft.com/office/powerpoint/2010/main" val="438238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531EF9-976B-DCD1-35B1-A401E2084AA1}"/>
              </a:ext>
            </a:extLst>
          </p:cNvPr>
          <p:cNvSpPr>
            <a:spLocks noGrp="1"/>
          </p:cNvSpPr>
          <p:nvPr>
            <p:ph type="dt" sz="half" idx="10"/>
          </p:nvPr>
        </p:nvSpPr>
        <p:spPr/>
        <p:txBody>
          <a:bodyPr/>
          <a:lstStyle/>
          <a:p>
            <a:fld id="{EEE6D22D-28A1-42E1-A63A-F0F138A0C784}" type="datetimeFigureOut">
              <a:rPr lang="en-GB" smtClean="0"/>
              <a:t>01/08/2024</a:t>
            </a:fld>
            <a:endParaRPr lang="en-GB"/>
          </a:p>
        </p:txBody>
      </p:sp>
      <p:sp>
        <p:nvSpPr>
          <p:cNvPr id="3" name="Footer Placeholder 2">
            <a:extLst>
              <a:ext uri="{FF2B5EF4-FFF2-40B4-BE49-F238E27FC236}">
                <a16:creationId xmlns:a16="http://schemas.microsoft.com/office/drawing/2014/main" id="{7952C311-FFDA-21B0-C3D2-2A0F1C2126F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95B2326-FA21-AF52-1FE0-4DBC401B5E9C}"/>
              </a:ext>
            </a:extLst>
          </p:cNvPr>
          <p:cNvSpPr>
            <a:spLocks noGrp="1"/>
          </p:cNvSpPr>
          <p:nvPr>
            <p:ph type="sldNum" sz="quarter" idx="12"/>
          </p:nvPr>
        </p:nvSpPr>
        <p:spPr/>
        <p:txBody>
          <a:bodyPr/>
          <a:lstStyle/>
          <a:p>
            <a:fld id="{C8C9E881-C58C-407C-BEEA-6E656B8AD291}" type="slidenum">
              <a:rPr lang="en-GB" smtClean="0"/>
              <a:t>‹#›</a:t>
            </a:fld>
            <a:endParaRPr lang="en-GB"/>
          </a:p>
        </p:txBody>
      </p:sp>
    </p:spTree>
    <p:extLst>
      <p:ext uri="{BB962C8B-B14F-4D97-AF65-F5344CB8AC3E}">
        <p14:creationId xmlns:p14="http://schemas.microsoft.com/office/powerpoint/2010/main" val="2765366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29203-478C-5FD4-3320-A223CF8113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26B565F-BB3C-9D88-51E6-4EFFE7433C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27ED7EA-155C-A1CC-E2AF-696DF5EDDB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213EBD-7E77-D269-310D-581300FD9003}"/>
              </a:ext>
            </a:extLst>
          </p:cNvPr>
          <p:cNvSpPr>
            <a:spLocks noGrp="1"/>
          </p:cNvSpPr>
          <p:nvPr>
            <p:ph type="dt" sz="half" idx="10"/>
          </p:nvPr>
        </p:nvSpPr>
        <p:spPr/>
        <p:txBody>
          <a:bodyPr/>
          <a:lstStyle/>
          <a:p>
            <a:fld id="{EEE6D22D-28A1-42E1-A63A-F0F138A0C784}" type="datetimeFigureOut">
              <a:rPr lang="en-GB" smtClean="0"/>
              <a:t>01/08/2024</a:t>
            </a:fld>
            <a:endParaRPr lang="en-GB"/>
          </a:p>
        </p:txBody>
      </p:sp>
      <p:sp>
        <p:nvSpPr>
          <p:cNvPr id="6" name="Footer Placeholder 5">
            <a:extLst>
              <a:ext uri="{FF2B5EF4-FFF2-40B4-BE49-F238E27FC236}">
                <a16:creationId xmlns:a16="http://schemas.microsoft.com/office/drawing/2014/main" id="{FDA81CE2-D49E-CE92-04DA-636A56FA4B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1C58B4C-77F5-5572-E949-26BF39E8971A}"/>
              </a:ext>
            </a:extLst>
          </p:cNvPr>
          <p:cNvSpPr>
            <a:spLocks noGrp="1"/>
          </p:cNvSpPr>
          <p:nvPr>
            <p:ph type="sldNum" sz="quarter" idx="12"/>
          </p:nvPr>
        </p:nvSpPr>
        <p:spPr/>
        <p:txBody>
          <a:bodyPr/>
          <a:lstStyle/>
          <a:p>
            <a:fld id="{C8C9E881-C58C-407C-BEEA-6E656B8AD291}" type="slidenum">
              <a:rPr lang="en-GB" smtClean="0"/>
              <a:t>‹#›</a:t>
            </a:fld>
            <a:endParaRPr lang="en-GB"/>
          </a:p>
        </p:txBody>
      </p:sp>
    </p:spTree>
    <p:extLst>
      <p:ext uri="{BB962C8B-B14F-4D97-AF65-F5344CB8AC3E}">
        <p14:creationId xmlns:p14="http://schemas.microsoft.com/office/powerpoint/2010/main" val="3703888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ADC68-2590-BE5C-2A41-99F84EC896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833F16C-B6ED-A278-764C-30DE1008A1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86BD845-87C4-08FC-2204-2E269DC5CB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B73CD5-C36D-8369-4002-133045CD78E9}"/>
              </a:ext>
            </a:extLst>
          </p:cNvPr>
          <p:cNvSpPr>
            <a:spLocks noGrp="1"/>
          </p:cNvSpPr>
          <p:nvPr>
            <p:ph type="dt" sz="half" idx="10"/>
          </p:nvPr>
        </p:nvSpPr>
        <p:spPr/>
        <p:txBody>
          <a:bodyPr/>
          <a:lstStyle/>
          <a:p>
            <a:fld id="{EEE6D22D-28A1-42E1-A63A-F0F138A0C784}" type="datetimeFigureOut">
              <a:rPr lang="en-GB" smtClean="0"/>
              <a:t>01/08/2024</a:t>
            </a:fld>
            <a:endParaRPr lang="en-GB"/>
          </a:p>
        </p:txBody>
      </p:sp>
      <p:sp>
        <p:nvSpPr>
          <p:cNvPr id="6" name="Footer Placeholder 5">
            <a:extLst>
              <a:ext uri="{FF2B5EF4-FFF2-40B4-BE49-F238E27FC236}">
                <a16:creationId xmlns:a16="http://schemas.microsoft.com/office/drawing/2014/main" id="{5DC81662-17F4-4051-907D-AA3E0298C1E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C79B6E6-E91A-800F-60DC-D8406185BA41}"/>
              </a:ext>
            </a:extLst>
          </p:cNvPr>
          <p:cNvSpPr>
            <a:spLocks noGrp="1"/>
          </p:cNvSpPr>
          <p:nvPr>
            <p:ph type="sldNum" sz="quarter" idx="12"/>
          </p:nvPr>
        </p:nvSpPr>
        <p:spPr/>
        <p:txBody>
          <a:bodyPr/>
          <a:lstStyle/>
          <a:p>
            <a:fld id="{C8C9E881-C58C-407C-BEEA-6E656B8AD291}" type="slidenum">
              <a:rPr lang="en-GB" smtClean="0"/>
              <a:t>‹#›</a:t>
            </a:fld>
            <a:endParaRPr lang="en-GB"/>
          </a:p>
        </p:txBody>
      </p:sp>
    </p:spTree>
    <p:extLst>
      <p:ext uri="{BB962C8B-B14F-4D97-AF65-F5344CB8AC3E}">
        <p14:creationId xmlns:p14="http://schemas.microsoft.com/office/powerpoint/2010/main" val="1855663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92C5E0-CF38-6F0B-B254-C8B44647AB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FCF93C6-4AB7-AC87-CB62-406915FBAB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1C19724-2B93-3DC7-7C69-D853C9EE52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EE6D22D-28A1-42E1-A63A-F0F138A0C784}" type="datetimeFigureOut">
              <a:rPr lang="en-GB" smtClean="0"/>
              <a:t>01/08/2024</a:t>
            </a:fld>
            <a:endParaRPr lang="en-GB"/>
          </a:p>
        </p:txBody>
      </p:sp>
      <p:sp>
        <p:nvSpPr>
          <p:cNvPr id="5" name="Footer Placeholder 4">
            <a:extLst>
              <a:ext uri="{FF2B5EF4-FFF2-40B4-BE49-F238E27FC236}">
                <a16:creationId xmlns:a16="http://schemas.microsoft.com/office/drawing/2014/main" id="{234F378D-A6C5-77B7-5D55-9C3E40EEFA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1FEC7FB8-1DA1-114B-B25C-B32336BBC3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8C9E881-C58C-407C-BEEA-6E656B8AD291}" type="slidenum">
              <a:rPr lang="en-GB" smtClean="0"/>
              <a:t>‹#›</a:t>
            </a:fld>
            <a:endParaRPr lang="en-GB"/>
          </a:p>
        </p:txBody>
      </p:sp>
    </p:spTree>
    <p:extLst>
      <p:ext uri="{BB962C8B-B14F-4D97-AF65-F5344CB8AC3E}">
        <p14:creationId xmlns:p14="http://schemas.microsoft.com/office/powerpoint/2010/main" val="40290303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2.xml"/><Relationship Id="rId5" Type="http://schemas.openxmlformats.org/officeDocument/2006/relationships/image" Target="../media/image60.JPG"/><Relationship Id="rId4" Type="http://schemas.openxmlformats.org/officeDocument/2006/relationships/image" Target="../media/image59.JPG"/></Relationships>
</file>

<file path=ppt/slides/_rels/slide1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2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2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2.xml"/><Relationship Id="rId4" Type="http://schemas.openxmlformats.org/officeDocument/2006/relationships/image" Target="../media/image79.JPG"/></Relationships>
</file>

<file path=ppt/slides/_rels/slide2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and child in a classroom&#10;&#10;Description automatically generated">
            <a:extLst>
              <a:ext uri="{FF2B5EF4-FFF2-40B4-BE49-F238E27FC236}">
                <a16:creationId xmlns:a16="http://schemas.microsoft.com/office/drawing/2014/main" id="{3930EC58-6749-8CA9-2F76-649DB3C66607}"/>
              </a:ext>
            </a:extLst>
          </p:cNvPr>
          <p:cNvPicPr>
            <a:picLocks noChangeAspect="1"/>
          </p:cNvPicPr>
          <p:nvPr/>
        </p:nvPicPr>
        <p:blipFill>
          <a:blip r:embed="rId2"/>
          <a:stretch>
            <a:fillRect/>
          </a:stretch>
        </p:blipFill>
        <p:spPr>
          <a:xfrm>
            <a:off x="196726" y="3610606"/>
            <a:ext cx="4018430" cy="3016624"/>
          </a:xfrm>
          <a:prstGeom prst="rect">
            <a:avLst/>
          </a:prstGeom>
        </p:spPr>
      </p:pic>
      <p:pic>
        <p:nvPicPr>
          <p:cNvPr id="3" name="Picture 2" descr="A person sitting on a chair in a classroom with a microphone&#10;&#10;Description automatically generated">
            <a:extLst>
              <a:ext uri="{FF2B5EF4-FFF2-40B4-BE49-F238E27FC236}">
                <a16:creationId xmlns:a16="http://schemas.microsoft.com/office/drawing/2014/main" id="{A6288339-1359-ACA5-509A-F28C35F44B74}"/>
              </a:ext>
            </a:extLst>
          </p:cNvPr>
          <p:cNvPicPr>
            <a:picLocks noChangeAspect="1"/>
          </p:cNvPicPr>
          <p:nvPr/>
        </p:nvPicPr>
        <p:blipFill>
          <a:blip r:embed="rId3"/>
          <a:stretch>
            <a:fillRect/>
          </a:stretch>
        </p:blipFill>
        <p:spPr>
          <a:xfrm>
            <a:off x="7816725" y="3431312"/>
            <a:ext cx="4152900" cy="3117477"/>
          </a:xfrm>
          <a:prstGeom prst="rect">
            <a:avLst/>
          </a:prstGeom>
        </p:spPr>
      </p:pic>
      <p:sp>
        <p:nvSpPr>
          <p:cNvPr id="5" name="TextBox 4">
            <a:extLst>
              <a:ext uri="{FF2B5EF4-FFF2-40B4-BE49-F238E27FC236}">
                <a16:creationId xmlns:a16="http://schemas.microsoft.com/office/drawing/2014/main" id="{9C2FF2C9-B384-8653-0386-4BDABDFA4338}"/>
              </a:ext>
            </a:extLst>
          </p:cNvPr>
          <p:cNvSpPr txBox="1"/>
          <p:nvPr/>
        </p:nvSpPr>
        <p:spPr>
          <a:xfrm>
            <a:off x="894576" y="1252226"/>
            <a:ext cx="10278913" cy="1200329"/>
          </a:xfrm>
          <a:prstGeom prst="rect">
            <a:avLst/>
          </a:prstGeom>
          <a:noFill/>
        </p:spPr>
        <p:txBody>
          <a:bodyPr wrap="square" lIns="91440" tIns="45720" rIns="91440" bIns="45720" rtlCol="0" anchor="t">
            <a:spAutoFit/>
          </a:bodyPr>
          <a:lstStyle/>
          <a:p>
            <a:r>
              <a:rPr lang="en-GB" dirty="0"/>
              <a:t>On the 2</a:t>
            </a:r>
            <a:r>
              <a:rPr lang="en-GB" baseline="30000" dirty="0"/>
              <a:t>nd</a:t>
            </a:r>
            <a:r>
              <a:rPr lang="en-GB" dirty="0"/>
              <a:t> February, Rob visited Dahl class as part of an ongoing project to develop pupils’ musical creativity with a focus on rhyme. Rob was an amazing visitor to have and helped the pupils to create some very inventive songs using just 5 words. We explored different rhymes and went on to think of and find different rhyming pairs to match a key theme or idea.</a:t>
            </a:r>
          </a:p>
        </p:txBody>
      </p:sp>
      <p:sp>
        <p:nvSpPr>
          <p:cNvPr id="4" name="TextBox 3">
            <a:extLst>
              <a:ext uri="{FF2B5EF4-FFF2-40B4-BE49-F238E27FC236}">
                <a16:creationId xmlns:a16="http://schemas.microsoft.com/office/drawing/2014/main" id="{97AE16E0-A361-C56F-6BB6-0F65532DAB75}"/>
              </a:ext>
            </a:extLst>
          </p:cNvPr>
          <p:cNvSpPr txBox="1"/>
          <p:nvPr/>
        </p:nvSpPr>
        <p:spPr>
          <a:xfrm>
            <a:off x="4546406" y="373670"/>
            <a:ext cx="3759200" cy="646331"/>
          </a:xfrm>
          <a:prstGeom prst="rect">
            <a:avLst/>
          </a:prstGeom>
          <a:noFill/>
        </p:spPr>
        <p:txBody>
          <a:bodyPr wrap="square">
            <a:spAutoFit/>
          </a:bodyPr>
          <a:lstStyle/>
          <a:p>
            <a:pPr algn="ctr"/>
            <a:r>
              <a:rPr lang="en-US" b="1" dirty="0"/>
              <a:t>ROB THE RAPPER VISITS DAHL CLASS</a:t>
            </a:r>
            <a:endParaRPr lang="en-GB" b="1" dirty="0"/>
          </a:p>
        </p:txBody>
      </p:sp>
    </p:spTree>
    <p:extLst>
      <p:ext uri="{BB962C8B-B14F-4D97-AF65-F5344CB8AC3E}">
        <p14:creationId xmlns:p14="http://schemas.microsoft.com/office/powerpoint/2010/main" val="5782904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standing in front of a large screen with a group of children sitting in front of them&#10;&#10;Description automatically generated">
            <a:extLst>
              <a:ext uri="{FF2B5EF4-FFF2-40B4-BE49-F238E27FC236}">
                <a16:creationId xmlns:a16="http://schemas.microsoft.com/office/drawing/2014/main" id="{2E90E919-1830-B331-F48F-F4D2E47DB36C}"/>
              </a:ext>
            </a:extLst>
          </p:cNvPr>
          <p:cNvPicPr>
            <a:picLocks noChangeAspect="1"/>
          </p:cNvPicPr>
          <p:nvPr/>
        </p:nvPicPr>
        <p:blipFill>
          <a:blip r:embed="rId2"/>
          <a:stretch>
            <a:fillRect/>
          </a:stretch>
        </p:blipFill>
        <p:spPr>
          <a:xfrm rot="5400000">
            <a:off x="5328557" y="2995990"/>
            <a:ext cx="4114800" cy="3086100"/>
          </a:xfrm>
          <a:prstGeom prst="rect">
            <a:avLst/>
          </a:prstGeom>
        </p:spPr>
      </p:pic>
      <p:pic>
        <p:nvPicPr>
          <p:cNvPr id="3" name="Picture 2" descr="A person standing in a classroom with a group of children&#10;&#10;Description automatically generated">
            <a:extLst>
              <a:ext uri="{FF2B5EF4-FFF2-40B4-BE49-F238E27FC236}">
                <a16:creationId xmlns:a16="http://schemas.microsoft.com/office/drawing/2014/main" id="{4D98A207-1C76-4247-7A06-20C538FD60DB}"/>
              </a:ext>
            </a:extLst>
          </p:cNvPr>
          <p:cNvPicPr>
            <a:picLocks noChangeAspect="1"/>
          </p:cNvPicPr>
          <p:nvPr/>
        </p:nvPicPr>
        <p:blipFill>
          <a:blip r:embed="rId3"/>
          <a:stretch>
            <a:fillRect/>
          </a:stretch>
        </p:blipFill>
        <p:spPr>
          <a:xfrm rot="5400000">
            <a:off x="8590340" y="514350"/>
            <a:ext cx="4114800" cy="3086100"/>
          </a:xfrm>
          <a:prstGeom prst="rect">
            <a:avLst/>
          </a:prstGeom>
        </p:spPr>
      </p:pic>
      <p:sp>
        <p:nvSpPr>
          <p:cNvPr id="4" name="TextBox 3">
            <a:extLst>
              <a:ext uri="{FF2B5EF4-FFF2-40B4-BE49-F238E27FC236}">
                <a16:creationId xmlns:a16="http://schemas.microsoft.com/office/drawing/2014/main" id="{B86A96EF-8B2E-4F39-1EF9-3FDFA08BB74B}"/>
              </a:ext>
            </a:extLst>
          </p:cNvPr>
          <p:cNvSpPr txBox="1"/>
          <p:nvPr/>
        </p:nvSpPr>
        <p:spPr>
          <a:xfrm>
            <a:off x="288884" y="340479"/>
            <a:ext cx="4899973" cy="3416320"/>
          </a:xfrm>
          <a:prstGeom prst="rect">
            <a:avLst/>
          </a:prstGeom>
          <a:noFill/>
        </p:spPr>
        <p:txBody>
          <a:bodyPr wrap="square" lIns="91440" tIns="45720" rIns="91440" bIns="45720" rtlCol="0" anchor="t">
            <a:spAutoFit/>
          </a:bodyPr>
          <a:lstStyle/>
          <a:p>
            <a:r>
              <a:rPr lang="en-GB" dirty="0"/>
              <a:t>On Wednesday 1</a:t>
            </a:r>
            <a:r>
              <a:rPr lang="en-GB" baseline="30000" dirty="0"/>
              <a:t>st</a:t>
            </a:r>
            <a:r>
              <a:rPr lang="en-GB" dirty="0"/>
              <a:t> May, Natasha from the Road Safety Partnership visited our academy to speak to our children about the importance of remaining safe when travelling by car.</a:t>
            </a:r>
          </a:p>
          <a:p>
            <a:endParaRPr lang="en-GB" dirty="0"/>
          </a:p>
          <a:p>
            <a:r>
              <a:rPr lang="en-GB" dirty="0"/>
              <a:t>Natasha visited Dahl and Morpurgo class to discuss the importance of car seats and basic car safety. Pupils asked some incredibly interesting questions and demonstrated some fantastic facts they knew about road safety.</a:t>
            </a:r>
          </a:p>
          <a:p>
            <a:endParaRPr lang="en-GB" dirty="0"/>
          </a:p>
          <a:p>
            <a:r>
              <a:rPr lang="en-GB" dirty="0"/>
              <a:t>Well done Dahl and Morpurgo class!</a:t>
            </a:r>
          </a:p>
        </p:txBody>
      </p:sp>
    </p:spTree>
    <p:extLst>
      <p:ext uri="{BB962C8B-B14F-4D97-AF65-F5344CB8AC3E}">
        <p14:creationId xmlns:p14="http://schemas.microsoft.com/office/powerpoint/2010/main" val="9109623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holding a green shirt&#10;&#10;Description automatically generated">
            <a:extLst>
              <a:ext uri="{FF2B5EF4-FFF2-40B4-BE49-F238E27FC236}">
                <a16:creationId xmlns:a16="http://schemas.microsoft.com/office/drawing/2014/main" id="{BC889819-0DC5-9679-F21D-8DCA2555B687}"/>
              </a:ext>
            </a:extLst>
          </p:cNvPr>
          <p:cNvPicPr>
            <a:picLocks noChangeAspect="1"/>
          </p:cNvPicPr>
          <p:nvPr/>
        </p:nvPicPr>
        <p:blipFill>
          <a:blip r:embed="rId2"/>
          <a:stretch>
            <a:fillRect/>
          </a:stretch>
        </p:blipFill>
        <p:spPr>
          <a:xfrm rot="5400000">
            <a:off x="4787500" y="2824455"/>
            <a:ext cx="4238790" cy="3260092"/>
          </a:xfrm>
          <a:prstGeom prst="rect">
            <a:avLst/>
          </a:prstGeom>
        </p:spPr>
      </p:pic>
      <p:pic>
        <p:nvPicPr>
          <p:cNvPr id="3" name="Picture 2" descr="A person standing in front of a group of kids&#10;&#10;Description automatically generated">
            <a:extLst>
              <a:ext uri="{FF2B5EF4-FFF2-40B4-BE49-F238E27FC236}">
                <a16:creationId xmlns:a16="http://schemas.microsoft.com/office/drawing/2014/main" id="{A553D7A8-0B6D-A940-AF87-98DEB9AC5741}"/>
              </a:ext>
            </a:extLst>
          </p:cNvPr>
          <p:cNvPicPr>
            <a:picLocks noChangeAspect="1"/>
          </p:cNvPicPr>
          <p:nvPr/>
        </p:nvPicPr>
        <p:blipFill>
          <a:blip r:embed="rId3"/>
          <a:stretch>
            <a:fillRect/>
          </a:stretch>
        </p:blipFill>
        <p:spPr>
          <a:xfrm rot="5400000">
            <a:off x="8160459" y="747292"/>
            <a:ext cx="4423835" cy="3301788"/>
          </a:xfrm>
          <a:prstGeom prst="rect">
            <a:avLst/>
          </a:prstGeom>
        </p:spPr>
      </p:pic>
      <p:sp>
        <p:nvSpPr>
          <p:cNvPr id="4" name="TextBox 3">
            <a:extLst>
              <a:ext uri="{FF2B5EF4-FFF2-40B4-BE49-F238E27FC236}">
                <a16:creationId xmlns:a16="http://schemas.microsoft.com/office/drawing/2014/main" id="{45179994-0A2D-50BE-59CD-E5484643519F}"/>
              </a:ext>
            </a:extLst>
          </p:cNvPr>
          <p:cNvSpPr txBox="1"/>
          <p:nvPr/>
        </p:nvSpPr>
        <p:spPr>
          <a:xfrm>
            <a:off x="403185" y="694403"/>
            <a:ext cx="4257716" cy="4524315"/>
          </a:xfrm>
          <a:prstGeom prst="rect">
            <a:avLst/>
          </a:prstGeom>
          <a:noFill/>
        </p:spPr>
        <p:txBody>
          <a:bodyPr wrap="square" lIns="91440" tIns="45720" rIns="91440" bIns="45720" rtlCol="0" anchor="t">
            <a:spAutoFit/>
          </a:bodyPr>
          <a:lstStyle/>
          <a:p>
            <a:r>
              <a:rPr lang="en-US" dirty="0"/>
              <a:t>O</a:t>
            </a:r>
            <a:r>
              <a:rPr lang="en-GB" dirty="0"/>
              <a:t>n Thursday 2</a:t>
            </a:r>
            <a:r>
              <a:rPr lang="en-GB" baseline="30000" dirty="0"/>
              <a:t>nd</a:t>
            </a:r>
            <a:r>
              <a:rPr lang="en-GB" dirty="0"/>
              <a:t> May, Micki our fantastic community worker visited </a:t>
            </a:r>
            <a:r>
              <a:rPr lang="en-GB" dirty="0" err="1"/>
              <a:t>Lutton</a:t>
            </a:r>
            <a:r>
              <a:rPr lang="en-GB" dirty="0"/>
              <a:t> St Nicholas Primary Academy. We we’re so amazed by Micki’s Easter Workshops and work back in March that we absolutely needed to invite her back. Today, Micki spoke to pupils about one of our school values, ‘teamwork’. Micki helped to teach learners at our school why teamwork is so important and how teamwork comes through in Bible stories.</a:t>
            </a:r>
          </a:p>
          <a:p>
            <a:endParaRPr lang="en-GB" dirty="0"/>
          </a:p>
          <a:p>
            <a:r>
              <a:rPr lang="en-GB" dirty="0"/>
              <a:t>We look forward to welcoming Micki back on the 11</a:t>
            </a:r>
            <a:r>
              <a:rPr lang="en-GB" baseline="30000" dirty="0"/>
              <a:t>th</a:t>
            </a:r>
            <a:r>
              <a:rPr lang="en-GB" dirty="0"/>
              <a:t> July when she will be supporting us to prepare pupils for transition.</a:t>
            </a:r>
          </a:p>
        </p:txBody>
      </p:sp>
    </p:spTree>
    <p:extLst>
      <p:ext uri="{BB962C8B-B14F-4D97-AF65-F5344CB8AC3E}">
        <p14:creationId xmlns:p14="http://schemas.microsoft.com/office/powerpoint/2010/main" val="16747942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010531-C3F6-94E5-899C-5091F7E2481E}"/>
              </a:ext>
            </a:extLst>
          </p:cNvPr>
          <p:cNvPicPr>
            <a:picLocks noChangeAspect="1"/>
          </p:cNvPicPr>
          <p:nvPr/>
        </p:nvPicPr>
        <p:blipFill>
          <a:blip r:embed="rId2"/>
          <a:stretch>
            <a:fillRect/>
          </a:stretch>
        </p:blipFill>
        <p:spPr>
          <a:xfrm>
            <a:off x="131507" y="146408"/>
            <a:ext cx="3998041" cy="1126115"/>
          </a:xfrm>
          <a:prstGeom prst="rect">
            <a:avLst/>
          </a:prstGeom>
        </p:spPr>
      </p:pic>
      <p:pic>
        <p:nvPicPr>
          <p:cNvPr id="4" name="Picture 3">
            <a:extLst>
              <a:ext uri="{FF2B5EF4-FFF2-40B4-BE49-F238E27FC236}">
                <a16:creationId xmlns:a16="http://schemas.microsoft.com/office/drawing/2014/main" id="{298AFD88-9A19-67CA-6B01-EFF2747B558D}"/>
              </a:ext>
            </a:extLst>
          </p:cNvPr>
          <p:cNvPicPr>
            <a:picLocks noChangeAspect="1"/>
          </p:cNvPicPr>
          <p:nvPr/>
        </p:nvPicPr>
        <p:blipFill>
          <a:blip r:embed="rId3"/>
          <a:stretch>
            <a:fillRect/>
          </a:stretch>
        </p:blipFill>
        <p:spPr>
          <a:xfrm>
            <a:off x="168741" y="1950859"/>
            <a:ext cx="2765261" cy="4760733"/>
          </a:xfrm>
          <a:prstGeom prst="rect">
            <a:avLst/>
          </a:prstGeom>
        </p:spPr>
      </p:pic>
      <p:pic>
        <p:nvPicPr>
          <p:cNvPr id="6" name="Picture 5">
            <a:extLst>
              <a:ext uri="{FF2B5EF4-FFF2-40B4-BE49-F238E27FC236}">
                <a16:creationId xmlns:a16="http://schemas.microsoft.com/office/drawing/2014/main" id="{7D95803F-9AD5-0170-DFD6-C5D5DB648454}"/>
              </a:ext>
            </a:extLst>
          </p:cNvPr>
          <p:cNvPicPr>
            <a:picLocks noChangeAspect="1"/>
          </p:cNvPicPr>
          <p:nvPr/>
        </p:nvPicPr>
        <p:blipFill>
          <a:blip r:embed="rId4"/>
          <a:stretch>
            <a:fillRect/>
          </a:stretch>
        </p:blipFill>
        <p:spPr>
          <a:xfrm>
            <a:off x="9046927" y="4218884"/>
            <a:ext cx="2976332" cy="2518218"/>
          </a:xfrm>
          <a:prstGeom prst="rect">
            <a:avLst/>
          </a:prstGeom>
        </p:spPr>
      </p:pic>
      <p:pic>
        <p:nvPicPr>
          <p:cNvPr id="8" name="Picture 7">
            <a:extLst>
              <a:ext uri="{FF2B5EF4-FFF2-40B4-BE49-F238E27FC236}">
                <a16:creationId xmlns:a16="http://schemas.microsoft.com/office/drawing/2014/main" id="{D1059B7E-75BA-6405-C23D-AF471B718494}"/>
              </a:ext>
            </a:extLst>
          </p:cNvPr>
          <p:cNvPicPr>
            <a:picLocks noChangeAspect="1"/>
          </p:cNvPicPr>
          <p:nvPr/>
        </p:nvPicPr>
        <p:blipFill>
          <a:blip r:embed="rId5"/>
          <a:stretch>
            <a:fillRect/>
          </a:stretch>
        </p:blipFill>
        <p:spPr>
          <a:xfrm>
            <a:off x="9046927" y="146408"/>
            <a:ext cx="2976332" cy="3952568"/>
          </a:xfrm>
          <a:prstGeom prst="rect">
            <a:avLst/>
          </a:prstGeom>
        </p:spPr>
      </p:pic>
      <p:pic>
        <p:nvPicPr>
          <p:cNvPr id="10" name="Picture 9">
            <a:extLst>
              <a:ext uri="{FF2B5EF4-FFF2-40B4-BE49-F238E27FC236}">
                <a16:creationId xmlns:a16="http://schemas.microsoft.com/office/drawing/2014/main" id="{6D5826B4-A0EB-E5CD-CFDD-E73488A02BB6}"/>
              </a:ext>
            </a:extLst>
          </p:cNvPr>
          <p:cNvPicPr>
            <a:picLocks noChangeAspect="1"/>
          </p:cNvPicPr>
          <p:nvPr/>
        </p:nvPicPr>
        <p:blipFill>
          <a:blip r:embed="rId6"/>
          <a:stretch>
            <a:fillRect/>
          </a:stretch>
        </p:blipFill>
        <p:spPr>
          <a:xfrm>
            <a:off x="3028335" y="3585963"/>
            <a:ext cx="5860025" cy="3125629"/>
          </a:xfrm>
          <a:prstGeom prst="rect">
            <a:avLst/>
          </a:prstGeom>
        </p:spPr>
      </p:pic>
      <p:sp>
        <p:nvSpPr>
          <p:cNvPr id="11" name="TextBox 10">
            <a:extLst>
              <a:ext uri="{FF2B5EF4-FFF2-40B4-BE49-F238E27FC236}">
                <a16:creationId xmlns:a16="http://schemas.microsoft.com/office/drawing/2014/main" id="{0F1D1819-1EA7-5E58-F9AA-BAE2CCE70057}"/>
              </a:ext>
            </a:extLst>
          </p:cNvPr>
          <p:cNvSpPr txBox="1"/>
          <p:nvPr/>
        </p:nvSpPr>
        <p:spPr>
          <a:xfrm>
            <a:off x="3222683" y="1133431"/>
            <a:ext cx="5535562" cy="2308324"/>
          </a:xfrm>
          <a:prstGeom prst="rect">
            <a:avLst/>
          </a:prstGeom>
          <a:noFill/>
        </p:spPr>
        <p:txBody>
          <a:bodyPr wrap="square" rtlCol="0">
            <a:spAutoFit/>
          </a:bodyPr>
          <a:lstStyle/>
          <a:p>
            <a:r>
              <a:rPr lang="en-GB" sz="1600" dirty="0"/>
              <a:t>On Monday 20</a:t>
            </a:r>
            <a:r>
              <a:rPr lang="en-GB" sz="1600" baseline="30000" dirty="0"/>
              <a:t>th</a:t>
            </a:r>
            <a:r>
              <a:rPr lang="en-GB" sz="1600" dirty="0"/>
              <a:t> May, Carolyn from the Deafblind Society visited </a:t>
            </a:r>
            <a:r>
              <a:rPr lang="en-GB" sz="1600" dirty="0" err="1"/>
              <a:t>Lutton</a:t>
            </a:r>
            <a:r>
              <a:rPr lang="en-GB" sz="1600" dirty="0"/>
              <a:t> St Nicholas Primary and delivered age-appropriate lessons for all our children.  The children took part in a range of activities giving them an insight what it is like to be deaf and blind. Pupils explored different glasses to understand the various sight difficulties people suffer from and explored how being deaf or blind can affect every aspect of our day to day lives. Thank you </a:t>
            </a:r>
            <a:r>
              <a:rPr lang="en-GB" sz="1600" dirty="0" err="1"/>
              <a:t>DeafblindUK</a:t>
            </a:r>
            <a:r>
              <a:rPr lang="en-GB" sz="1600" dirty="0"/>
              <a:t> for helping to raise awareness and for visiting our children.</a:t>
            </a:r>
          </a:p>
        </p:txBody>
      </p:sp>
      <p:sp>
        <p:nvSpPr>
          <p:cNvPr id="5" name="TextBox 4">
            <a:extLst>
              <a:ext uri="{FF2B5EF4-FFF2-40B4-BE49-F238E27FC236}">
                <a16:creationId xmlns:a16="http://schemas.microsoft.com/office/drawing/2014/main" id="{7BDAF42A-C64F-7F59-9CB7-AC984365B2C2}"/>
              </a:ext>
            </a:extLst>
          </p:cNvPr>
          <p:cNvSpPr txBox="1"/>
          <p:nvPr/>
        </p:nvSpPr>
        <p:spPr>
          <a:xfrm>
            <a:off x="4546406" y="373670"/>
            <a:ext cx="3759200" cy="369332"/>
          </a:xfrm>
          <a:prstGeom prst="rect">
            <a:avLst/>
          </a:prstGeom>
          <a:noFill/>
        </p:spPr>
        <p:txBody>
          <a:bodyPr wrap="square">
            <a:spAutoFit/>
          </a:bodyPr>
          <a:lstStyle/>
          <a:p>
            <a:r>
              <a:rPr lang="en-US" b="1" dirty="0"/>
              <a:t>DEAFBLIND AWARENESS DAY</a:t>
            </a:r>
            <a:endParaRPr lang="en-GB" b="1" dirty="0"/>
          </a:p>
        </p:txBody>
      </p:sp>
    </p:spTree>
    <p:extLst>
      <p:ext uri="{BB962C8B-B14F-4D97-AF65-F5344CB8AC3E}">
        <p14:creationId xmlns:p14="http://schemas.microsoft.com/office/powerpoint/2010/main" val="11255854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5044A73-E10E-AA94-4112-B8A7C4E9129D}"/>
              </a:ext>
            </a:extLst>
          </p:cNvPr>
          <p:cNvSpPr txBox="1"/>
          <p:nvPr/>
        </p:nvSpPr>
        <p:spPr>
          <a:xfrm>
            <a:off x="231734" y="4730004"/>
            <a:ext cx="10278913" cy="1754326"/>
          </a:xfrm>
          <a:prstGeom prst="rect">
            <a:avLst/>
          </a:prstGeom>
          <a:noFill/>
        </p:spPr>
        <p:txBody>
          <a:bodyPr wrap="square" lIns="91440" tIns="45720" rIns="91440" bIns="45720" rtlCol="0" anchor="t">
            <a:spAutoFit/>
          </a:bodyPr>
          <a:lstStyle/>
          <a:p>
            <a:r>
              <a:rPr lang="en-GB" dirty="0"/>
              <a:t>On Tuesday 11th June, some of our very dedicated Year 6 pupils delivered an assembly all about online safety. Following their learning in PSHE, the group delivered a fantastic assembly on the different age ratings of apps such as WhatsApp, Facebook and more. They then went into detail and explored dangers such as scams or invites to meet people online and even created their own team name. The group were so dedicated they created their own logo and mascots! Please see a copy of their PowerPoint on our website's safeguarding!</a:t>
            </a:r>
          </a:p>
        </p:txBody>
      </p:sp>
      <p:pic>
        <p:nvPicPr>
          <p:cNvPr id="2" name="Picture 1" descr="A group of children sitting on the floor in front of a projector screen&#10;&#10;Description automatically generated">
            <a:extLst>
              <a:ext uri="{FF2B5EF4-FFF2-40B4-BE49-F238E27FC236}">
                <a16:creationId xmlns:a16="http://schemas.microsoft.com/office/drawing/2014/main" id="{6B5CF7BF-6AAE-BCC5-3164-36E641880F9D}"/>
              </a:ext>
            </a:extLst>
          </p:cNvPr>
          <p:cNvPicPr>
            <a:picLocks noChangeAspect="1"/>
          </p:cNvPicPr>
          <p:nvPr/>
        </p:nvPicPr>
        <p:blipFill>
          <a:blip r:embed="rId2"/>
          <a:stretch>
            <a:fillRect/>
          </a:stretch>
        </p:blipFill>
        <p:spPr>
          <a:xfrm>
            <a:off x="6633239" y="803583"/>
            <a:ext cx="4945532" cy="3709149"/>
          </a:xfrm>
          <a:prstGeom prst="rect">
            <a:avLst/>
          </a:prstGeom>
        </p:spPr>
      </p:pic>
      <p:pic>
        <p:nvPicPr>
          <p:cNvPr id="5" name="Picture 4" descr="A rainbow colored bubble with black text&#10;&#10;Description automatically generated">
            <a:extLst>
              <a:ext uri="{FF2B5EF4-FFF2-40B4-BE49-F238E27FC236}">
                <a16:creationId xmlns:a16="http://schemas.microsoft.com/office/drawing/2014/main" id="{97A643EC-3AB6-411C-B9F8-4A9E76D05C76}"/>
              </a:ext>
            </a:extLst>
          </p:cNvPr>
          <p:cNvPicPr>
            <a:picLocks noChangeAspect="1"/>
          </p:cNvPicPr>
          <p:nvPr/>
        </p:nvPicPr>
        <p:blipFill>
          <a:blip r:embed="rId3"/>
          <a:stretch>
            <a:fillRect/>
          </a:stretch>
        </p:blipFill>
        <p:spPr>
          <a:xfrm>
            <a:off x="843945" y="121784"/>
            <a:ext cx="3924300" cy="4219575"/>
          </a:xfrm>
          <a:prstGeom prst="rect">
            <a:avLst/>
          </a:prstGeom>
        </p:spPr>
      </p:pic>
      <p:pic>
        <p:nvPicPr>
          <p:cNvPr id="3" name="Picture 2">
            <a:extLst>
              <a:ext uri="{FF2B5EF4-FFF2-40B4-BE49-F238E27FC236}">
                <a16:creationId xmlns:a16="http://schemas.microsoft.com/office/drawing/2014/main" id="{B60EEA1E-0E23-F233-82B1-73CAD7A92AE9}"/>
              </a:ext>
            </a:extLst>
          </p:cNvPr>
          <p:cNvPicPr>
            <a:picLocks noChangeAspect="1"/>
          </p:cNvPicPr>
          <p:nvPr/>
        </p:nvPicPr>
        <p:blipFill>
          <a:blip r:embed="rId4"/>
          <a:stretch>
            <a:fillRect/>
          </a:stretch>
        </p:blipFill>
        <p:spPr>
          <a:xfrm>
            <a:off x="9629301" y="4034118"/>
            <a:ext cx="3175575" cy="3709148"/>
          </a:xfrm>
          <a:prstGeom prst="rect">
            <a:avLst/>
          </a:prstGeom>
        </p:spPr>
      </p:pic>
      <p:sp>
        <p:nvSpPr>
          <p:cNvPr id="4" name="TextBox 3">
            <a:extLst>
              <a:ext uri="{FF2B5EF4-FFF2-40B4-BE49-F238E27FC236}">
                <a16:creationId xmlns:a16="http://schemas.microsoft.com/office/drawing/2014/main" id="{D643266D-2D4B-DBFF-AC0C-AA69345E7E59}"/>
              </a:ext>
            </a:extLst>
          </p:cNvPr>
          <p:cNvSpPr txBox="1"/>
          <p:nvPr/>
        </p:nvSpPr>
        <p:spPr>
          <a:xfrm>
            <a:off x="3491590" y="180662"/>
            <a:ext cx="3759200" cy="646331"/>
          </a:xfrm>
          <a:prstGeom prst="rect">
            <a:avLst/>
          </a:prstGeom>
          <a:noFill/>
        </p:spPr>
        <p:txBody>
          <a:bodyPr wrap="square">
            <a:spAutoFit/>
          </a:bodyPr>
          <a:lstStyle/>
          <a:p>
            <a:pPr algn="ctr"/>
            <a:r>
              <a:rPr lang="en-US" b="1" dirty="0"/>
              <a:t>YEAR 6 ONSAFE ONLINE SAFETY ASSEMBLY</a:t>
            </a:r>
            <a:endParaRPr lang="en-GB" b="1" dirty="0"/>
          </a:p>
        </p:txBody>
      </p:sp>
    </p:spTree>
    <p:extLst>
      <p:ext uri="{BB962C8B-B14F-4D97-AF65-F5344CB8AC3E}">
        <p14:creationId xmlns:p14="http://schemas.microsoft.com/office/powerpoint/2010/main" val="33572464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C0D1F-A07F-D157-B4F6-181CECAFF80E}"/>
              </a:ext>
            </a:extLst>
          </p:cNvPr>
          <p:cNvSpPr>
            <a:spLocks noGrp="1"/>
          </p:cNvSpPr>
          <p:nvPr>
            <p:ph type="title"/>
          </p:nvPr>
        </p:nvSpPr>
        <p:spPr>
          <a:xfrm>
            <a:off x="640080" y="329184"/>
            <a:ext cx="6894576" cy="1783080"/>
          </a:xfrm>
        </p:spPr>
        <p:txBody>
          <a:bodyPr anchor="b">
            <a:normAutofit/>
          </a:bodyPr>
          <a:lstStyle/>
          <a:p>
            <a:r>
              <a:rPr lang="en-US" sz="6600" dirty="0"/>
              <a:t>Career Visit: Nurse</a:t>
            </a:r>
            <a:endParaRPr lang="en-GB" sz="6600" dirty="0"/>
          </a:p>
        </p:txBody>
      </p:sp>
      <p:sp>
        <p:nvSpPr>
          <p:cNvPr id="3" name="Content Placeholder 2">
            <a:extLst>
              <a:ext uri="{FF2B5EF4-FFF2-40B4-BE49-F238E27FC236}">
                <a16:creationId xmlns:a16="http://schemas.microsoft.com/office/drawing/2014/main" id="{E98BD423-1F4D-E073-4F55-D0316579F324}"/>
              </a:ext>
            </a:extLst>
          </p:cNvPr>
          <p:cNvSpPr>
            <a:spLocks noGrp="1"/>
          </p:cNvSpPr>
          <p:nvPr>
            <p:ph idx="1"/>
          </p:nvPr>
        </p:nvSpPr>
        <p:spPr>
          <a:xfrm>
            <a:off x="640080" y="2706624"/>
            <a:ext cx="6894576" cy="3483864"/>
          </a:xfrm>
        </p:spPr>
        <p:txBody>
          <a:bodyPr>
            <a:normAutofit/>
          </a:bodyPr>
          <a:lstStyle/>
          <a:p>
            <a:pPr marL="0" indent="0" rtl="0">
              <a:buNone/>
            </a:pPr>
            <a:r>
              <a:rPr lang="en-US" sz="1900" dirty="0">
                <a:highlight>
                  <a:srgbClr val="FFFFFF"/>
                </a:highlight>
                <a:latin typeface="tahoma" panose="020B0604030504040204" pitchFamily="34" charset="0"/>
              </a:rPr>
              <a:t>On 2</a:t>
            </a:r>
            <a:r>
              <a:rPr lang="en-US" sz="1900" baseline="30000" dirty="0">
                <a:highlight>
                  <a:srgbClr val="FFFFFF"/>
                </a:highlight>
                <a:latin typeface="tahoma" panose="020B0604030504040204" pitchFamily="34" charset="0"/>
              </a:rPr>
              <a:t>nd</a:t>
            </a:r>
            <a:r>
              <a:rPr lang="en-US" sz="1900" dirty="0">
                <a:highlight>
                  <a:srgbClr val="FFFFFF"/>
                </a:highlight>
                <a:latin typeface="tahoma" panose="020B0604030504040204" pitchFamily="34" charset="0"/>
              </a:rPr>
              <a:t> July, we welcomed one of our parents, </a:t>
            </a:r>
            <a:r>
              <a:rPr lang="en-US" sz="1900" dirty="0" err="1">
                <a:highlight>
                  <a:srgbClr val="FFFFFF"/>
                </a:highlight>
                <a:latin typeface="tahoma" panose="020B0604030504040204" pitchFamily="34" charset="0"/>
              </a:rPr>
              <a:t>Mrs</a:t>
            </a:r>
            <a:r>
              <a:rPr lang="en-US" sz="1900" dirty="0">
                <a:highlight>
                  <a:srgbClr val="FFFFFF"/>
                </a:highlight>
                <a:latin typeface="tahoma" panose="020B0604030504040204" pitchFamily="34" charset="0"/>
              </a:rPr>
              <a:t> Kerry to discuss her role as a nurse in one of our assemblies. We always love having visitors especially if it helps our children understand the importance of learning and the options they have later on in life.</a:t>
            </a:r>
          </a:p>
          <a:p>
            <a:pPr marL="0" indent="0" rtl="0">
              <a:buNone/>
            </a:pPr>
            <a:endParaRPr lang="en-US" sz="1900" i="0" dirty="0">
              <a:effectLst/>
              <a:highlight>
                <a:srgbClr val="FFFFFF"/>
              </a:highlight>
              <a:latin typeface="tahoma" panose="020B0604030504040204" pitchFamily="34" charset="0"/>
            </a:endParaRPr>
          </a:p>
          <a:p>
            <a:pPr marL="0" indent="0" rtl="0">
              <a:buNone/>
            </a:pPr>
            <a:r>
              <a:rPr lang="en-US" sz="1900" dirty="0">
                <a:highlight>
                  <a:srgbClr val="FFFFFF"/>
                </a:highlight>
                <a:latin typeface="tahoma" panose="020B0604030504040204" pitchFamily="34" charset="0"/>
              </a:rPr>
              <a:t>Thank you </a:t>
            </a:r>
            <a:r>
              <a:rPr lang="en-US" sz="1900" dirty="0" err="1">
                <a:highlight>
                  <a:srgbClr val="FFFFFF"/>
                </a:highlight>
                <a:latin typeface="tahoma" panose="020B0604030504040204" pitchFamily="34" charset="0"/>
              </a:rPr>
              <a:t>Mrs</a:t>
            </a:r>
            <a:r>
              <a:rPr lang="en-US" sz="1900" dirty="0">
                <a:highlight>
                  <a:srgbClr val="FFFFFF"/>
                </a:highlight>
                <a:latin typeface="tahoma" panose="020B0604030504040204" pitchFamily="34" charset="0"/>
              </a:rPr>
              <a:t> Kerry for taking the time to talk about your very important role and in sparking interest amongst our children.</a:t>
            </a:r>
            <a:endParaRPr lang="en-US" sz="1900" i="0" dirty="0">
              <a:effectLst/>
              <a:highlight>
                <a:srgbClr val="FFFFFF"/>
              </a:highlight>
              <a:latin typeface="tahoma" panose="020B0604030504040204" pitchFamily="34" charset="0"/>
            </a:endParaRPr>
          </a:p>
        </p:txBody>
      </p:sp>
      <p:pic>
        <p:nvPicPr>
          <p:cNvPr id="5" name="Picture 4" descr="A group of children in a room&#10;&#10;Description automatically generated">
            <a:extLst>
              <a:ext uri="{FF2B5EF4-FFF2-40B4-BE49-F238E27FC236}">
                <a16:creationId xmlns:a16="http://schemas.microsoft.com/office/drawing/2014/main" id="{0FF2F2F4-5A06-F910-A9EB-AD67179B9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688491" y="3082833"/>
            <a:ext cx="4224257" cy="3168193"/>
          </a:xfrm>
          <a:prstGeom prst="rect">
            <a:avLst/>
          </a:prstGeom>
        </p:spPr>
      </p:pic>
      <p:pic>
        <p:nvPicPr>
          <p:cNvPr id="7" name="Picture 6" descr="A group of children sitting in a room&#10;&#10;Description automatically generated">
            <a:extLst>
              <a:ext uri="{FF2B5EF4-FFF2-40B4-BE49-F238E27FC236}">
                <a16:creationId xmlns:a16="http://schemas.microsoft.com/office/drawing/2014/main" id="{F326A0F6-A072-45FF-57F2-7CC03ABDA6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689723" y="445750"/>
            <a:ext cx="4002602" cy="3001951"/>
          </a:xfrm>
          <a:prstGeom prst="rect">
            <a:avLst/>
          </a:prstGeom>
        </p:spPr>
      </p:pic>
    </p:spTree>
    <p:extLst>
      <p:ext uri="{BB962C8B-B14F-4D97-AF65-F5344CB8AC3E}">
        <p14:creationId xmlns:p14="http://schemas.microsoft.com/office/powerpoint/2010/main" val="5708867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C0D1F-A07F-D157-B4F6-181CECAFF80E}"/>
              </a:ext>
            </a:extLst>
          </p:cNvPr>
          <p:cNvSpPr>
            <a:spLocks noGrp="1"/>
          </p:cNvSpPr>
          <p:nvPr>
            <p:ph type="title"/>
          </p:nvPr>
        </p:nvSpPr>
        <p:spPr>
          <a:xfrm>
            <a:off x="640080" y="329184"/>
            <a:ext cx="6894576" cy="1783080"/>
          </a:xfrm>
        </p:spPr>
        <p:txBody>
          <a:bodyPr anchor="b">
            <a:normAutofit/>
          </a:bodyPr>
          <a:lstStyle/>
          <a:p>
            <a:r>
              <a:rPr lang="en-US" sz="6600" dirty="0"/>
              <a:t>Mini Olympics</a:t>
            </a:r>
            <a:endParaRPr lang="en-GB" sz="6600" dirty="0"/>
          </a:p>
        </p:txBody>
      </p:sp>
      <p:sp>
        <p:nvSpPr>
          <p:cNvPr id="3" name="Content Placeholder 2">
            <a:extLst>
              <a:ext uri="{FF2B5EF4-FFF2-40B4-BE49-F238E27FC236}">
                <a16:creationId xmlns:a16="http://schemas.microsoft.com/office/drawing/2014/main" id="{E98BD423-1F4D-E073-4F55-D0316579F324}"/>
              </a:ext>
            </a:extLst>
          </p:cNvPr>
          <p:cNvSpPr>
            <a:spLocks noGrp="1"/>
          </p:cNvSpPr>
          <p:nvPr>
            <p:ph idx="1"/>
          </p:nvPr>
        </p:nvSpPr>
        <p:spPr>
          <a:xfrm>
            <a:off x="219061" y="2502694"/>
            <a:ext cx="5964651" cy="3483864"/>
          </a:xfrm>
        </p:spPr>
        <p:txBody>
          <a:bodyPr>
            <a:normAutofit/>
          </a:bodyPr>
          <a:lstStyle/>
          <a:p>
            <a:pPr marL="0" indent="0" rtl="0">
              <a:buNone/>
            </a:pPr>
            <a:r>
              <a:rPr lang="en-US" sz="1900" dirty="0">
                <a:highlight>
                  <a:srgbClr val="FFFFFF"/>
                </a:highlight>
                <a:latin typeface="tahoma" panose="020B0604030504040204" pitchFamily="34" charset="0"/>
              </a:rPr>
              <a:t>On Friday 19</a:t>
            </a:r>
            <a:r>
              <a:rPr lang="en-US" sz="1900" baseline="30000" dirty="0">
                <a:highlight>
                  <a:srgbClr val="FFFFFF"/>
                </a:highlight>
                <a:latin typeface="tahoma" panose="020B0604030504040204" pitchFamily="34" charset="0"/>
              </a:rPr>
              <a:t>th</a:t>
            </a:r>
            <a:r>
              <a:rPr lang="en-US" sz="1900" dirty="0">
                <a:highlight>
                  <a:srgbClr val="FFFFFF"/>
                </a:highlight>
                <a:latin typeface="tahoma" panose="020B0604030504040204" pitchFamily="34" charset="0"/>
              </a:rPr>
              <a:t> June, pupils from Dahl and Morpurgo class (joined by the Tolkien class ambassadors) attended the Mini Olympics in Grantham which involved a whole day of competitive sport. The range of activities meant that all pupils could find something to get their teeth into and helped them further understand the importance of teamwork and healthy, positive competition.</a:t>
            </a:r>
          </a:p>
          <a:p>
            <a:pPr marL="0" indent="0" rtl="0">
              <a:buNone/>
            </a:pPr>
            <a:endParaRPr lang="en-US" sz="1900" i="0" dirty="0">
              <a:effectLst/>
              <a:highlight>
                <a:srgbClr val="FFFFFF"/>
              </a:highlight>
              <a:latin typeface="tahoma" panose="020B0604030504040204" pitchFamily="34" charset="0"/>
            </a:endParaRPr>
          </a:p>
          <a:p>
            <a:pPr marL="0" indent="0" rtl="0">
              <a:buNone/>
            </a:pPr>
            <a:r>
              <a:rPr lang="en-US" sz="1900" dirty="0">
                <a:highlight>
                  <a:srgbClr val="FFFFFF"/>
                </a:highlight>
                <a:latin typeface="tahoma" panose="020B0604030504040204" pitchFamily="34" charset="0"/>
              </a:rPr>
              <a:t>Thank you Miss Long for arranging this fantastic event.</a:t>
            </a:r>
            <a:endParaRPr lang="en-US" sz="1900" i="0" dirty="0">
              <a:effectLst/>
              <a:highlight>
                <a:srgbClr val="FFFFFF"/>
              </a:highlight>
              <a:latin typeface="tahoma" panose="020B0604030504040204" pitchFamily="34" charset="0"/>
            </a:endParaRPr>
          </a:p>
        </p:txBody>
      </p:sp>
      <p:pic>
        <p:nvPicPr>
          <p:cNvPr id="6" name="Picture 5" descr="A group of children holding a poster&#10;&#10;Description automatically generated">
            <a:extLst>
              <a:ext uri="{FF2B5EF4-FFF2-40B4-BE49-F238E27FC236}">
                <a16:creationId xmlns:a16="http://schemas.microsoft.com/office/drawing/2014/main" id="{AB3B71C6-DA3D-BAE5-B3D5-299AF852AB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0" y="-17234"/>
            <a:ext cx="4572000" cy="3429000"/>
          </a:xfrm>
          <a:prstGeom prst="rect">
            <a:avLst/>
          </a:prstGeom>
        </p:spPr>
      </p:pic>
      <p:pic>
        <p:nvPicPr>
          <p:cNvPr id="9" name="Picture 8" descr="A group of people on a field&#10;&#10;Description automatically generated">
            <a:extLst>
              <a:ext uri="{FF2B5EF4-FFF2-40B4-BE49-F238E27FC236}">
                <a16:creationId xmlns:a16="http://schemas.microsoft.com/office/drawing/2014/main" id="{6A34ACFC-D736-87DF-BCBC-C76D54090A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5122" y="3529320"/>
            <a:ext cx="4341756" cy="3256317"/>
          </a:xfrm>
          <a:prstGeom prst="rect">
            <a:avLst/>
          </a:prstGeom>
        </p:spPr>
      </p:pic>
    </p:spTree>
    <p:extLst>
      <p:ext uri="{BB962C8B-B14F-4D97-AF65-F5344CB8AC3E}">
        <p14:creationId xmlns:p14="http://schemas.microsoft.com/office/powerpoint/2010/main" val="34939278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94BFCCA4-109C-4B21-816E-144FE75C3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0C0D1F-A07F-D157-B4F6-181CECAFF80E}"/>
              </a:ext>
            </a:extLst>
          </p:cNvPr>
          <p:cNvSpPr>
            <a:spLocks noGrp="1"/>
          </p:cNvSpPr>
          <p:nvPr>
            <p:ph type="title"/>
          </p:nvPr>
        </p:nvSpPr>
        <p:spPr>
          <a:xfrm>
            <a:off x="630918" y="643465"/>
            <a:ext cx="3895359" cy="1846615"/>
          </a:xfrm>
        </p:spPr>
        <p:txBody>
          <a:bodyPr anchor="b">
            <a:normAutofit/>
          </a:bodyPr>
          <a:lstStyle/>
          <a:p>
            <a:r>
              <a:rPr lang="en-US" sz="5400"/>
              <a:t>Sea Life Centre Trip</a:t>
            </a:r>
            <a:endParaRPr lang="en-GB" sz="5400"/>
          </a:p>
        </p:txBody>
      </p:sp>
      <p:sp>
        <p:nvSpPr>
          <p:cNvPr id="31" name="sketch line">
            <a:extLst>
              <a:ext uri="{FF2B5EF4-FFF2-40B4-BE49-F238E27FC236}">
                <a16:creationId xmlns:a16="http://schemas.microsoft.com/office/drawing/2014/main" id="{0059B5C0-FEC8-4370-AF45-02E3AEF6F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659144"/>
            <a:ext cx="3566160" cy="18288"/>
          </a:xfrm>
          <a:custGeom>
            <a:avLst/>
            <a:gdLst>
              <a:gd name="connsiteX0" fmla="*/ 0 w 3566160"/>
              <a:gd name="connsiteY0" fmla="*/ 0 h 18288"/>
              <a:gd name="connsiteX1" fmla="*/ 665683 w 3566160"/>
              <a:gd name="connsiteY1" fmla="*/ 0 h 18288"/>
              <a:gd name="connsiteX2" fmla="*/ 1331366 w 3566160"/>
              <a:gd name="connsiteY2" fmla="*/ 0 h 18288"/>
              <a:gd name="connsiteX3" fmla="*/ 1818742 w 3566160"/>
              <a:gd name="connsiteY3" fmla="*/ 0 h 18288"/>
              <a:gd name="connsiteX4" fmla="*/ 2413102 w 3566160"/>
              <a:gd name="connsiteY4" fmla="*/ 0 h 18288"/>
              <a:gd name="connsiteX5" fmla="*/ 2936138 w 3566160"/>
              <a:gd name="connsiteY5" fmla="*/ 0 h 18288"/>
              <a:gd name="connsiteX6" fmla="*/ 3566160 w 3566160"/>
              <a:gd name="connsiteY6" fmla="*/ 0 h 18288"/>
              <a:gd name="connsiteX7" fmla="*/ 3566160 w 3566160"/>
              <a:gd name="connsiteY7" fmla="*/ 18288 h 18288"/>
              <a:gd name="connsiteX8" fmla="*/ 2971800 w 3566160"/>
              <a:gd name="connsiteY8" fmla="*/ 18288 h 18288"/>
              <a:gd name="connsiteX9" fmla="*/ 2448763 w 3566160"/>
              <a:gd name="connsiteY9" fmla="*/ 18288 h 18288"/>
              <a:gd name="connsiteX10" fmla="*/ 1854403 w 3566160"/>
              <a:gd name="connsiteY10" fmla="*/ 18288 h 18288"/>
              <a:gd name="connsiteX11" fmla="*/ 1295705 w 3566160"/>
              <a:gd name="connsiteY11" fmla="*/ 18288 h 18288"/>
              <a:gd name="connsiteX12" fmla="*/ 772668 w 3566160"/>
              <a:gd name="connsiteY12" fmla="*/ 18288 h 18288"/>
              <a:gd name="connsiteX13" fmla="*/ 0 w 3566160"/>
              <a:gd name="connsiteY13" fmla="*/ 18288 h 18288"/>
              <a:gd name="connsiteX14" fmla="*/ 0 w 356616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66160" h="18288" fill="none" extrusionOk="0">
                <a:moveTo>
                  <a:pt x="0" y="0"/>
                </a:moveTo>
                <a:cubicBezTo>
                  <a:pt x="222644" y="15773"/>
                  <a:pt x="447078" y="-30288"/>
                  <a:pt x="665683" y="0"/>
                </a:cubicBezTo>
                <a:cubicBezTo>
                  <a:pt x="884288" y="30288"/>
                  <a:pt x="1132425" y="-6167"/>
                  <a:pt x="1331366" y="0"/>
                </a:cubicBezTo>
                <a:cubicBezTo>
                  <a:pt x="1530307" y="6167"/>
                  <a:pt x="1680942" y="17562"/>
                  <a:pt x="1818742" y="0"/>
                </a:cubicBezTo>
                <a:cubicBezTo>
                  <a:pt x="1956542" y="-17562"/>
                  <a:pt x="2130227" y="23032"/>
                  <a:pt x="2413102" y="0"/>
                </a:cubicBezTo>
                <a:cubicBezTo>
                  <a:pt x="2695977" y="-23032"/>
                  <a:pt x="2679988" y="-13260"/>
                  <a:pt x="2936138" y="0"/>
                </a:cubicBezTo>
                <a:cubicBezTo>
                  <a:pt x="3192288" y="13260"/>
                  <a:pt x="3378668" y="16268"/>
                  <a:pt x="3566160" y="0"/>
                </a:cubicBezTo>
                <a:cubicBezTo>
                  <a:pt x="3566199" y="7328"/>
                  <a:pt x="3566779" y="9982"/>
                  <a:pt x="3566160" y="18288"/>
                </a:cubicBezTo>
                <a:cubicBezTo>
                  <a:pt x="3315478" y="45899"/>
                  <a:pt x="3188272" y="-7574"/>
                  <a:pt x="2971800" y="18288"/>
                </a:cubicBezTo>
                <a:cubicBezTo>
                  <a:pt x="2755328" y="44150"/>
                  <a:pt x="2598570" y="34692"/>
                  <a:pt x="2448763" y="18288"/>
                </a:cubicBezTo>
                <a:cubicBezTo>
                  <a:pt x="2298956" y="1884"/>
                  <a:pt x="2011344" y="-7043"/>
                  <a:pt x="1854403" y="18288"/>
                </a:cubicBezTo>
                <a:cubicBezTo>
                  <a:pt x="1697462" y="43619"/>
                  <a:pt x="1444994" y="618"/>
                  <a:pt x="1295705" y="18288"/>
                </a:cubicBezTo>
                <a:cubicBezTo>
                  <a:pt x="1146416" y="35958"/>
                  <a:pt x="965401" y="42167"/>
                  <a:pt x="772668" y="18288"/>
                </a:cubicBezTo>
                <a:cubicBezTo>
                  <a:pt x="579935" y="-5591"/>
                  <a:pt x="352420" y="-19381"/>
                  <a:pt x="0" y="18288"/>
                </a:cubicBezTo>
                <a:cubicBezTo>
                  <a:pt x="-593" y="9736"/>
                  <a:pt x="244" y="6610"/>
                  <a:pt x="0" y="0"/>
                </a:cubicBezTo>
                <a:close/>
              </a:path>
              <a:path w="3566160" h="18288" stroke="0" extrusionOk="0">
                <a:moveTo>
                  <a:pt x="0" y="0"/>
                </a:moveTo>
                <a:cubicBezTo>
                  <a:pt x="169947" y="-5008"/>
                  <a:pt x="340602" y="-17518"/>
                  <a:pt x="594360" y="0"/>
                </a:cubicBezTo>
                <a:cubicBezTo>
                  <a:pt x="848118" y="17518"/>
                  <a:pt x="997921" y="8866"/>
                  <a:pt x="1224382" y="0"/>
                </a:cubicBezTo>
                <a:cubicBezTo>
                  <a:pt x="1450843" y="-8866"/>
                  <a:pt x="1572343" y="8392"/>
                  <a:pt x="1783080" y="0"/>
                </a:cubicBezTo>
                <a:cubicBezTo>
                  <a:pt x="1993817" y="-8392"/>
                  <a:pt x="2266728" y="2126"/>
                  <a:pt x="2448763" y="0"/>
                </a:cubicBezTo>
                <a:cubicBezTo>
                  <a:pt x="2630798" y="-2126"/>
                  <a:pt x="2815508" y="-13843"/>
                  <a:pt x="3043123" y="0"/>
                </a:cubicBezTo>
                <a:cubicBezTo>
                  <a:pt x="3270738" y="13843"/>
                  <a:pt x="3420568" y="2184"/>
                  <a:pt x="3566160" y="0"/>
                </a:cubicBezTo>
                <a:cubicBezTo>
                  <a:pt x="3566487" y="8595"/>
                  <a:pt x="3566088" y="13110"/>
                  <a:pt x="3566160" y="18288"/>
                </a:cubicBezTo>
                <a:cubicBezTo>
                  <a:pt x="3421748" y="9323"/>
                  <a:pt x="3176383" y="-3939"/>
                  <a:pt x="2971800" y="18288"/>
                </a:cubicBezTo>
                <a:cubicBezTo>
                  <a:pt x="2767217" y="40515"/>
                  <a:pt x="2590769" y="4336"/>
                  <a:pt x="2306117" y="18288"/>
                </a:cubicBezTo>
                <a:cubicBezTo>
                  <a:pt x="2021465" y="32240"/>
                  <a:pt x="1860727" y="-9280"/>
                  <a:pt x="1676095" y="18288"/>
                </a:cubicBezTo>
                <a:cubicBezTo>
                  <a:pt x="1491463" y="45856"/>
                  <a:pt x="1329173" y="5765"/>
                  <a:pt x="1153058" y="18288"/>
                </a:cubicBezTo>
                <a:cubicBezTo>
                  <a:pt x="976943" y="30811"/>
                  <a:pt x="895178" y="4751"/>
                  <a:pt x="665683" y="18288"/>
                </a:cubicBezTo>
                <a:cubicBezTo>
                  <a:pt x="436189" y="31825"/>
                  <a:pt x="302924" y="2002"/>
                  <a:pt x="0" y="18288"/>
                </a:cubicBezTo>
                <a:cubicBezTo>
                  <a:pt x="822" y="10564"/>
                  <a:pt x="-23" y="457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44897650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98BD423-1F4D-E073-4F55-D0316579F324}"/>
              </a:ext>
            </a:extLst>
          </p:cNvPr>
          <p:cNvSpPr>
            <a:spLocks noGrp="1"/>
          </p:cNvSpPr>
          <p:nvPr>
            <p:ph idx="1"/>
          </p:nvPr>
        </p:nvSpPr>
        <p:spPr>
          <a:xfrm>
            <a:off x="158496" y="2807167"/>
            <a:ext cx="4367962" cy="3962024"/>
          </a:xfrm>
        </p:spPr>
        <p:txBody>
          <a:bodyPr>
            <a:normAutofit lnSpcReduction="10000"/>
          </a:bodyPr>
          <a:lstStyle/>
          <a:p>
            <a:pPr marL="0" indent="0" rtl="0">
              <a:buNone/>
            </a:pPr>
            <a:r>
              <a:rPr lang="en-US" sz="1200" b="0" i="0" dirty="0">
                <a:effectLst/>
                <a:highlight>
                  <a:srgbClr val="FFFFFF"/>
                </a:highlight>
                <a:latin typeface="tahoma" panose="020B0604030504040204" pitchFamily="34" charset="0"/>
              </a:rPr>
              <a:t>On Monday 17</a:t>
            </a:r>
            <a:r>
              <a:rPr lang="en-US" sz="1200" b="0" i="0" baseline="30000" dirty="0">
                <a:effectLst/>
                <a:highlight>
                  <a:srgbClr val="FFFFFF"/>
                </a:highlight>
                <a:latin typeface="tahoma" panose="020B0604030504040204" pitchFamily="34" charset="0"/>
              </a:rPr>
              <a:t>th</a:t>
            </a:r>
            <a:r>
              <a:rPr lang="en-US" sz="1200" b="0" i="0" dirty="0">
                <a:effectLst/>
                <a:highlight>
                  <a:srgbClr val="FFFFFF"/>
                </a:highlight>
                <a:latin typeface="tahoma" panose="020B0604030504040204" pitchFamily="34" charset="0"/>
              </a:rPr>
              <a:t> June, Donaldson have visited the Sea Life Centre in Hunstanton. We had a great day and had some lovely weather to enjoy a short spell on the beach. We enjoyed looking for shells, rocks and building with the rocks with our friends. We had a short talk about creatures we would find in a rock pool. We found out that starfish have eyes at the end of their legs and the middle part of the starfish is its bottom! We had the opportunity to stroke the starfish in the middle of its leg and most of us were brave enough to have a go. Afterwards, we walked around the Sea Life Centre exploring the variety of fish. We also saw seals, penguins and otters. We were able to finish our trip with a treat, an ice </a:t>
            </a:r>
            <a:r>
              <a:rPr lang="en-US" sz="1200" b="0" i="0" dirty="0" err="1">
                <a:effectLst/>
                <a:highlight>
                  <a:srgbClr val="FFFFFF"/>
                </a:highlight>
                <a:latin typeface="tahoma" panose="020B0604030504040204" pitchFamily="34" charset="0"/>
              </a:rPr>
              <a:t>lolly</a:t>
            </a:r>
            <a:r>
              <a:rPr lang="en-US" sz="1200" b="0" i="0" dirty="0">
                <a:effectLst/>
                <a:highlight>
                  <a:srgbClr val="FFFFFF"/>
                </a:highlight>
                <a:latin typeface="tahoma" panose="020B0604030504040204" pitchFamily="34" charset="0"/>
              </a:rPr>
              <a:t>.</a:t>
            </a:r>
          </a:p>
          <a:p>
            <a:pPr marL="0" indent="0" rtl="0">
              <a:buNone/>
            </a:pPr>
            <a:r>
              <a:rPr lang="en-US" sz="1200" b="0" i="0" dirty="0">
                <a:effectLst/>
                <a:highlight>
                  <a:srgbClr val="FFFFFF"/>
                </a:highlight>
                <a:latin typeface="tahoma" panose="020B0604030504040204" pitchFamily="34" charset="0"/>
              </a:rPr>
              <a:t>Thank you to our parent volunteers for supporting Donaldson class during their visit to Hunstanton Sea Life </a:t>
            </a:r>
            <a:r>
              <a:rPr lang="en-US" sz="1200" b="0" i="0" dirty="0" err="1">
                <a:effectLst/>
                <a:highlight>
                  <a:srgbClr val="FFFFFF"/>
                </a:highlight>
                <a:latin typeface="tahoma" panose="020B0604030504040204" pitchFamily="34" charset="0"/>
              </a:rPr>
              <a:t>centre</a:t>
            </a:r>
            <a:r>
              <a:rPr lang="en-US" sz="1200" b="0" i="0" dirty="0">
                <a:effectLst/>
                <a:highlight>
                  <a:srgbClr val="FFFFFF"/>
                </a:highlight>
                <a:latin typeface="tahoma" panose="020B0604030504040204" pitchFamily="34" charset="0"/>
              </a:rPr>
              <a:t>. The children had a fantastic time seeing the different animals and taking part in workshops. We would also like offer an enormous thank you to </a:t>
            </a:r>
            <a:r>
              <a:rPr lang="en-US" sz="1200" b="0" i="0" dirty="0" err="1">
                <a:effectLst/>
                <a:highlight>
                  <a:srgbClr val="FFFFFF"/>
                </a:highlight>
                <a:latin typeface="tahoma" panose="020B0604030504040204" pitchFamily="34" charset="0"/>
              </a:rPr>
              <a:t>Mr</a:t>
            </a:r>
            <a:r>
              <a:rPr lang="en-US" sz="1200" b="0" i="0" dirty="0">
                <a:effectLst/>
                <a:highlight>
                  <a:srgbClr val="FFFFFF"/>
                </a:highlight>
                <a:latin typeface="tahoma" panose="020B0604030504040204" pitchFamily="34" charset="0"/>
              </a:rPr>
              <a:t> and </a:t>
            </a:r>
            <a:r>
              <a:rPr lang="en-US" sz="1200" b="0" i="0" dirty="0" err="1">
                <a:effectLst/>
                <a:highlight>
                  <a:srgbClr val="FFFFFF"/>
                </a:highlight>
                <a:latin typeface="tahoma" panose="020B0604030504040204" pitchFamily="34" charset="0"/>
              </a:rPr>
              <a:t>Mrs</a:t>
            </a:r>
            <a:r>
              <a:rPr lang="en-US" sz="1200" b="0" i="0" dirty="0">
                <a:effectLst/>
                <a:highlight>
                  <a:srgbClr val="FFFFFF"/>
                </a:highlight>
                <a:latin typeface="tahoma" panose="020B0604030504040204" pitchFamily="34" charset="0"/>
              </a:rPr>
              <a:t> Heading for the ice cream treat!</a:t>
            </a:r>
          </a:p>
          <a:p>
            <a:pPr marL="0" indent="0" rtl="0">
              <a:buNone/>
            </a:pPr>
            <a:r>
              <a:rPr lang="en-US" sz="1200" b="0" i="0" dirty="0">
                <a:effectLst/>
                <a:highlight>
                  <a:srgbClr val="FFFFFF"/>
                </a:highlight>
                <a:latin typeface="tahoma" panose="020B0604030504040204" pitchFamily="34" charset="0"/>
              </a:rPr>
              <a:t>Once we were back at school, we completed some work during the week linked to our trip. We sequenced our day at the Sealife Centre, wrote a recount about what happened on the trip in English and labelled parts of a fish in Science.</a:t>
            </a:r>
          </a:p>
        </p:txBody>
      </p:sp>
      <p:pic>
        <p:nvPicPr>
          <p:cNvPr id="9" name="Picture 8" descr="A group of kids looking at fish in a tank&#10;&#10;Description automatically generated">
            <a:extLst>
              <a:ext uri="{FF2B5EF4-FFF2-40B4-BE49-F238E27FC236}">
                <a16:creationId xmlns:a16="http://schemas.microsoft.com/office/drawing/2014/main" id="{B4006B24-BD4A-86C4-45C5-BDC40D23EA35}"/>
              </a:ext>
            </a:extLst>
          </p:cNvPr>
          <p:cNvPicPr>
            <a:picLocks noChangeAspect="1"/>
          </p:cNvPicPr>
          <p:nvPr/>
        </p:nvPicPr>
        <p:blipFill>
          <a:blip r:embed="rId2">
            <a:extLst>
              <a:ext uri="{28A0092B-C50C-407E-A947-70E740481C1C}">
                <a14:useLocalDpi xmlns:a14="http://schemas.microsoft.com/office/drawing/2010/main" val="0"/>
              </a:ext>
            </a:extLst>
          </a:blip>
          <a:srcRect t="7919" r="2" b="2"/>
          <a:stretch/>
        </p:blipFill>
        <p:spPr>
          <a:xfrm>
            <a:off x="4992624" y="822432"/>
            <a:ext cx="3099816" cy="2140752"/>
          </a:xfrm>
          <a:prstGeom prst="rect">
            <a:avLst/>
          </a:prstGeom>
        </p:spPr>
      </p:pic>
      <p:pic>
        <p:nvPicPr>
          <p:cNvPr id="5" name="Picture 4" descr="A group of children sitting at a table&#10;&#10;Description automatically generated">
            <a:extLst>
              <a:ext uri="{FF2B5EF4-FFF2-40B4-BE49-F238E27FC236}">
                <a16:creationId xmlns:a16="http://schemas.microsoft.com/office/drawing/2014/main" id="{1C31A9FD-0518-302D-3D7F-129EA206F8B6}"/>
              </a:ext>
            </a:extLst>
          </p:cNvPr>
          <p:cNvPicPr>
            <a:picLocks noChangeAspect="1"/>
          </p:cNvPicPr>
          <p:nvPr/>
        </p:nvPicPr>
        <p:blipFill>
          <a:blip r:embed="rId3">
            <a:extLst>
              <a:ext uri="{28A0092B-C50C-407E-A947-70E740481C1C}">
                <a14:useLocalDpi xmlns:a14="http://schemas.microsoft.com/office/drawing/2010/main" val="0"/>
              </a:ext>
            </a:extLst>
          </a:blip>
          <a:srcRect r="-2" b="8913"/>
          <a:stretch/>
        </p:blipFill>
        <p:spPr>
          <a:xfrm>
            <a:off x="8247888" y="192829"/>
            <a:ext cx="3785616" cy="2586101"/>
          </a:xfrm>
          <a:prstGeom prst="rect">
            <a:avLst/>
          </a:prstGeom>
        </p:spPr>
      </p:pic>
      <p:pic>
        <p:nvPicPr>
          <p:cNvPr id="11" name="Picture 10" descr="A group of people in a room&#10;&#10;Description automatically generated">
            <a:extLst>
              <a:ext uri="{FF2B5EF4-FFF2-40B4-BE49-F238E27FC236}">
                <a16:creationId xmlns:a16="http://schemas.microsoft.com/office/drawing/2014/main" id="{AD5900E7-F866-0406-B80A-5E1D4648484D}"/>
              </a:ext>
            </a:extLst>
          </p:cNvPr>
          <p:cNvPicPr>
            <a:picLocks noChangeAspect="1"/>
          </p:cNvPicPr>
          <p:nvPr/>
        </p:nvPicPr>
        <p:blipFill>
          <a:blip r:embed="rId4">
            <a:extLst>
              <a:ext uri="{28A0092B-C50C-407E-A947-70E740481C1C}">
                <a14:useLocalDpi xmlns:a14="http://schemas.microsoft.com/office/drawing/2010/main" val="0"/>
              </a:ext>
            </a:extLst>
          </a:blip>
          <a:srcRect r="-1" b="5268"/>
          <a:stretch/>
        </p:blipFill>
        <p:spPr>
          <a:xfrm>
            <a:off x="4992624" y="3893361"/>
            <a:ext cx="3099816" cy="2202366"/>
          </a:xfrm>
          <a:prstGeom prst="rect">
            <a:avLst/>
          </a:prstGeom>
        </p:spPr>
      </p:pic>
      <p:pic>
        <p:nvPicPr>
          <p:cNvPr id="7" name="Picture 6" descr="A child holding a phone in her hand and smiling&#10;&#10;Description automatically generated">
            <a:extLst>
              <a:ext uri="{FF2B5EF4-FFF2-40B4-BE49-F238E27FC236}">
                <a16:creationId xmlns:a16="http://schemas.microsoft.com/office/drawing/2014/main" id="{EE0C088E-5FF3-1D42-06D9-99FADFEFA566}"/>
              </a:ext>
            </a:extLst>
          </p:cNvPr>
          <p:cNvPicPr>
            <a:picLocks noChangeAspect="1"/>
          </p:cNvPicPr>
          <p:nvPr/>
        </p:nvPicPr>
        <p:blipFill>
          <a:blip r:embed="rId5">
            <a:extLst>
              <a:ext uri="{28A0092B-C50C-407E-A947-70E740481C1C}">
                <a14:useLocalDpi xmlns:a14="http://schemas.microsoft.com/office/drawing/2010/main" val="0"/>
              </a:ext>
            </a:extLst>
          </a:blip>
          <a:srcRect t="5714" r="2" b="2"/>
          <a:stretch/>
        </p:blipFill>
        <p:spPr>
          <a:xfrm>
            <a:off x="8247888" y="3244174"/>
            <a:ext cx="3785616" cy="2676976"/>
          </a:xfrm>
          <a:prstGeom prst="rect">
            <a:avLst/>
          </a:prstGeom>
        </p:spPr>
      </p:pic>
    </p:spTree>
    <p:extLst>
      <p:ext uri="{BB962C8B-B14F-4D97-AF65-F5344CB8AC3E}">
        <p14:creationId xmlns:p14="http://schemas.microsoft.com/office/powerpoint/2010/main" val="27231953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C0D1F-A07F-D157-B4F6-181CECAFF80E}"/>
              </a:ext>
            </a:extLst>
          </p:cNvPr>
          <p:cNvSpPr>
            <a:spLocks noGrp="1"/>
          </p:cNvSpPr>
          <p:nvPr>
            <p:ph type="title"/>
          </p:nvPr>
        </p:nvSpPr>
        <p:spPr>
          <a:xfrm>
            <a:off x="479614" y="176398"/>
            <a:ext cx="3895359" cy="1846615"/>
          </a:xfrm>
        </p:spPr>
        <p:txBody>
          <a:bodyPr anchor="b">
            <a:normAutofit/>
          </a:bodyPr>
          <a:lstStyle/>
          <a:p>
            <a:r>
              <a:rPr lang="en-US" sz="5400" dirty="0"/>
              <a:t>Water Safety Assembly</a:t>
            </a:r>
            <a:endParaRPr lang="en-GB" sz="5400" dirty="0"/>
          </a:p>
        </p:txBody>
      </p:sp>
      <p:sp>
        <p:nvSpPr>
          <p:cNvPr id="3" name="Content Placeholder 2">
            <a:extLst>
              <a:ext uri="{FF2B5EF4-FFF2-40B4-BE49-F238E27FC236}">
                <a16:creationId xmlns:a16="http://schemas.microsoft.com/office/drawing/2014/main" id="{E98BD423-1F4D-E073-4F55-D0316579F324}"/>
              </a:ext>
            </a:extLst>
          </p:cNvPr>
          <p:cNvSpPr>
            <a:spLocks noGrp="1"/>
          </p:cNvSpPr>
          <p:nvPr>
            <p:ph idx="1"/>
          </p:nvPr>
        </p:nvSpPr>
        <p:spPr>
          <a:xfrm>
            <a:off x="428212" y="2190616"/>
            <a:ext cx="4367962" cy="3962024"/>
          </a:xfrm>
        </p:spPr>
        <p:txBody>
          <a:bodyPr>
            <a:normAutofit/>
          </a:bodyPr>
          <a:lstStyle/>
          <a:p>
            <a:pPr marL="0" indent="0" rtl="0">
              <a:buNone/>
            </a:pPr>
            <a:r>
              <a:rPr lang="en-US" sz="1600" b="0" i="0" dirty="0">
                <a:effectLst/>
                <a:highlight>
                  <a:srgbClr val="FFFFFF"/>
                </a:highlight>
                <a:latin typeface="tahoma" panose="020B0604030504040204" pitchFamily="34" charset="0"/>
              </a:rPr>
              <a:t>On the 20</a:t>
            </a:r>
            <a:r>
              <a:rPr lang="en-US" sz="1600" b="0" i="0" baseline="30000" dirty="0">
                <a:effectLst/>
                <a:highlight>
                  <a:srgbClr val="FFFFFF"/>
                </a:highlight>
                <a:latin typeface="tahoma" panose="020B0604030504040204" pitchFamily="34" charset="0"/>
              </a:rPr>
              <a:t>th</a:t>
            </a:r>
            <a:r>
              <a:rPr lang="en-US" sz="1600" b="0" i="0" dirty="0">
                <a:effectLst/>
                <a:highlight>
                  <a:srgbClr val="FFFFFF"/>
                </a:highlight>
                <a:latin typeface="tahoma" panose="020B0604030504040204" pitchFamily="34" charset="0"/>
              </a:rPr>
              <a:t> of June, we welcomed </a:t>
            </a:r>
            <a:r>
              <a:rPr lang="en-US" sz="1600" b="0" i="0" dirty="0" err="1">
                <a:effectLst/>
                <a:highlight>
                  <a:srgbClr val="FFFFFF"/>
                </a:highlight>
                <a:latin typeface="tahoma" panose="020B0604030504040204" pitchFamily="34" charset="0"/>
              </a:rPr>
              <a:t>Jojo</a:t>
            </a:r>
            <a:r>
              <a:rPr lang="en-US" sz="1600" b="0" i="0" dirty="0">
                <a:effectLst/>
                <a:highlight>
                  <a:srgbClr val="FFFFFF"/>
                </a:highlight>
                <a:latin typeface="tahoma" panose="020B0604030504040204" pitchFamily="34" charset="0"/>
              </a:rPr>
              <a:t> from Castle Leisure Centre to help our pupils understand the importance of water safety.</a:t>
            </a:r>
          </a:p>
          <a:p>
            <a:pPr marL="0" indent="0" rtl="0">
              <a:buNone/>
            </a:pPr>
            <a:endParaRPr lang="en-US" sz="1600" dirty="0">
              <a:highlight>
                <a:srgbClr val="FFFFFF"/>
              </a:highlight>
              <a:latin typeface="tahoma" panose="020B0604030504040204" pitchFamily="34" charset="0"/>
            </a:endParaRPr>
          </a:p>
          <a:p>
            <a:pPr marL="0" indent="0" rtl="0">
              <a:buNone/>
            </a:pPr>
            <a:r>
              <a:rPr lang="en-US" sz="1600" b="0" i="0" dirty="0">
                <a:effectLst/>
                <a:highlight>
                  <a:srgbClr val="FFFFFF"/>
                </a:highlight>
                <a:latin typeface="tahoma" panose="020B0604030504040204" pitchFamily="34" charset="0"/>
              </a:rPr>
              <a:t>It is often easy to underestimate the risks and dangers of water whether this be on the beach, in a pool or within the local area. Thank you </a:t>
            </a:r>
            <a:r>
              <a:rPr lang="en-US" sz="1600" b="0" i="0" dirty="0" err="1">
                <a:effectLst/>
                <a:highlight>
                  <a:srgbClr val="FFFFFF"/>
                </a:highlight>
                <a:latin typeface="tahoma" panose="020B0604030504040204" pitchFamily="34" charset="0"/>
              </a:rPr>
              <a:t>Jojo</a:t>
            </a:r>
            <a:r>
              <a:rPr lang="en-US" sz="1600" b="0" i="0" dirty="0">
                <a:effectLst/>
                <a:highlight>
                  <a:srgbClr val="FFFFFF"/>
                </a:highlight>
                <a:latin typeface="tahoma" panose="020B0604030504040204" pitchFamily="34" charset="0"/>
              </a:rPr>
              <a:t> for working with our pupils to help them understand ways in which they can remain safe.</a:t>
            </a:r>
          </a:p>
        </p:txBody>
      </p:sp>
      <p:pic>
        <p:nvPicPr>
          <p:cNvPr id="6" name="Picture 5" descr="A group of children drawing on paper&#10;&#10;Description automatically generated">
            <a:extLst>
              <a:ext uri="{FF2B5EF4-FFF2-40B4-BE49-F238E27FC236}">
                <a16:creationId xmlns:a16="http://schemas.microsoft.com/office/drawing/2014/main" id="{EB8C92F8-5D51-3BE5-F1C4-5840DB0920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200708" y="2737122"/>
            <a:ext cx="4318728" cy="3225716"/>
          </a:xfrm>
          <a:prstGeom prst="rect">
            <a:avLst/>
          </a:prstGeom>
        </p:spPr>
      </p:pic>
      <p:pic>
        <p:nvPicPr>
          <p:cNvPr id="10" name="Picture 9" descr="A group of people sitting at a table&#10;&#10;Description automatically generated">
            <a:extLst>
              <a:ext uri="{FF2B5EF4-FFF2-40B4-BE49-F238E27FC236}">
                <a16:creationId xmlns:a16="http://schemas.microsoft.com/office/drawing/2014/main" id="{898A6BA4-763E-02FB-E8B3-DE51965D66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704179" y="392379"/>
            <a:ext cx="4050831" cy="3025620"/>
          </a:xfrm>
          <a:prstGeom prst="rect">
            <a:avLst/>
          </a:prstGeom>
        </p:spPr>
      </p:pic>
    </p:spTree>
    <p:extLst>
      <p:ext uri="{BB962C8B-B14F-4D97-AF65-F5344CB8AC3E}">
        <p14:creationId xmlns:p14="http://schemas.microsoft.com/office/powerpoint/2010/main" val="13952061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C0D1F-A07F-D157-B4F6-181CECAFF80E}"/>
              </a:ext>
            </a:extLst>
          </p:cNvPr>
          <p:cNvSpPr>
            <a:spLocks noGrp="1"/>
          </p:cNvSpPr>
          <p:nvPr>
            <p:ph type="title"/>
          </p:nvPr>
        </p:nvSpPr>
        <p:spPr>
          <a:xfrm>
            <a:off x="838200" y="365125"/>
            <a:ext cx="5168900" cy="1325563"/>
          </a:xfrm>
        </p:spPr>
        <p:txBody>
          <a:bodyPr/>
          <a:lstStyle/>
          <a:p>
            <a:r>
              <a:rPr lang="en-US" dirty="0"/>
              <a:t>Drama Workshop</a:t>
            </a:r>
            <a:endParaRPr lang="en-GB" dirty="0"/>
          </a:p>
        </p:txBody>
      </p:sp>
      <p:sp>
        <p:nvSpPr>
          <p:cNvPr id="3" name="Content Placeholder 2">
            <a:extLst>
              <a:ext uri="{FF2B5EF4-FFF2-40B4-BE49-F238E27FC236}">
                <a16:creationId xmlns:a16="http://schemas.microsoft.com/office/drawing/2014/main" id="{E98BD423-1F4D-E073-4F55-D0316579F324}"/>
              </a:ext>
            </a:extLst>
          </p:cNvPr>
          <p:cNvSpPr>
            <a:spLocks noGrp="1"/>
          </p:cNvSpPr>
          <p:nvPr>
            <p:ph idx="1"/>
          </p:nvPr>
        </p:nvSpPr>
        <p:spPr>
          <a:xfrm>
            <a:off x="838200" y="1825625"/>
            <a:ext cx="4477161" cy="4351338"/>
          </a:xfrm>
        </p:spPr>
        <p:txBody>
          <a:bodyPr>
            <a:normAutofit/>
          </a:bodyPr>
          <a:lstStyle/>
          <a:p>
            <a:pPr marL="0" indent="0">
              <a:buNone/>
            </a:pPr>
            <a:r>
              <a:rPr lang="en-US" sz="2000" b="0" i="0" dirty="0">
                <a:solidFill>
                  <a:srgbClr val="000000"/>
                </a:solidFill>
                <a:effectLst/>
                <a:highlight>
                  <a:srgbClr val="FFFFFF"/>
                </a:highlight>
                <a:latin typeface="tahoma" panose="020B0604030504040204" pitchFamily="34" charset="0"/>
              </a:rPr>
              <a:t>On Tuesday 18</a:t>
            </a:r>
            <a:r>
              <a:rPr lang="en-US" sz="2000" b="0" i="0" baseline="30000" dirty="0">
                <a:solidFill>
                  <a:srgbClr val="000000"/>
                </a:solidFill>
                <a:effectLst/>
                <a:highlight>
                  <a:srgbClr val="FFFFFF"/>
                </a:highlight>
                <a:latin typeface="tahoma" panose="020B0604030504040204" pitchFamily="34" charset="0"/>
              </a:rPr>
              <a:t>th</a:t>
            </a:r>
            <a:r>
              <a:rPr lang="en-US" sz="2000" b="0" i="0" dirty="0">
                <a:solidFill>
                  <a:srgbClr val="000000"/>
                </a:solidFill>
                <a:effectLst/>
                <a:highlight>
                  <a:srgbClr val="FFFFFF"/>
                </a:highlight>
                <a:latin typeface="tahoma" panose="020B0604030504040204" pitchFamily="34" charset="0"/>
              </a:rPr>
              <a:t> June, </a:t>
            </a:r>
            <a:r>
              <a:rPr lang="en-US" sz="2000" b="0" i="0" dirty="0" err="1">
                <a:solidFill>
                  <a:srgbClr val="000000"/>
                </a:solidFill>
                <a:effectLst/>
                <a:highlight>
                  <a:srgbClr val="FFFFFF"/>
                </a:highlight>
                <a:latin typeface="tahoma" panose="020B0604030504040204" pitchFamily="34" charset="0"/>
              </a:rPr>
              <a:t>Ms</a:t>
            </a:r>
            <a:r>
              <a:rPr lang="en-US" sz="2000" b="0" i="0" dirty="0">
                <a:solidFill>
                  <a:srgbClr val="000000"/>
                </a:solidFill>
                <a:effectLst/>
                <a:highlight>
                  <a:srgbClr val="FFFFFF"/>
                </a:highlight>
                <a:latin typeface="tahoma" panose="020B0604030504040204" pitchFamily="34" charset="0"/>
              </a:rPr>
              <a:t> Thomas from Lincolnshire Music Services visited Dahl class to complete a workshop on rhythm, teaching the pupils about different types of songs.</a:t>
            </a:r>
          </a:p>
          <a:p>
            <a:pPr marL="0" indent="0">
              <a:buNone/>
            </a:pPr>
            <a:r>
              <a:rPr lang="en-US" sz="2000" b="0" i="0" dirty="0">
                <a:solidFill>
                  <a:srgbClr val="000000"/>
                </a:solidFill>
                <a:effectLst/>
                <a:highlight>
                  <a:srgbClr val="FFFFFF"/>
                </a:highlight>
                <a:latin typeface="tahoma" panose="020B0604030504040204" pitchFamily="34" charset="0"/>
              </a:rPr>
              <a:t> The children performed African and Gospels songs as part of their lesson and also learnt that a repeated phrase in a song is called an ostinato.</a:t>
            </a:r>
            <a:endParaRPr lang="en-GB" sz="2000" dirty="0"/>
          </a:p>
        </p:txBody>
      </p:sp>
      <p:pic>
        <p:nvPicPr>
          <p:cNvPr id="1026" name="Picture 2">
            <a:extLst>
              <a:ext uri="{FF2B5EF4-FFF2-40B4-BE49-F238E27FC236}">
                <a16:creationId xmlns:a16="http://schemas.microsoft.com/office/drawing/2014/main" id="{C4942BF6-3939-7666-E012-1F096EA80B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4905" y="365125"/>
            <a:ext cx="6598701" cy="4949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4568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C0D1F-A07F-D157-B4F6-181CECAFF80E}"/>
              </a:ext>
            </a:extLst>
          </p:cNvPr>
          <p:cNvSpPr>
            <a:spLocks noGrp="1"/>
          </p:cNvSpPr>
          <p:nvPr>
            <p:ph type="title"/>
          </p:nvPr>
        </p:nvSpPr>
        <p:spPr>
          <a:xfrm>
            <a:off x="838200" y="365125"/>
            <a:ext cx="5168900" cy="1325563"/>
          </a:xfrm>
        </p:spPr>
        <p:txBody>
          <a:bodyPr/>
          <a:lstStyle/>
          <a:p>
            <a:r>
              <a:rPr lang="en-US" dirty="0"/>
              <a:t>Bouncy Fun Day</a:t>
            </a:r>
            <a:endParaRPr lang="en-GB" dirty="0"/>
          </a:p>
        </p:txBody>
      </p:sp>
      <p:sp>
        <p:nvSpPr>
          <p:cNvPr id="3" name="Content Placeholder 2">
            <a:extLst>
              <a:ext uri="{FF2B5EF4-FFF2-40B4-BE49-F238E27FC236}">
                <a16:creationId xmlns:a16="http://schemas.microsoft.com/office/drawing/2014/main" id="{E98BD423-1F4D-E073-4F55-D0316579F324}"/>
              </a:ext>
            </a:extLst>
          </p:cNvPr>
          <p:cNvSpPr>
            <a:spLocks noGrp="1"/>
          </p:cNvSpPr>
          <p:nvPr>
            <p:ph idx="1"/>
          </p:nvPr>
        </p:nvSpPr>
        <p:spPr>
          <a:xfrm>
            <a:off x="838200" y="1825625"/>
            <a:ext cx="4477161" cy="4351338"/>
          </a:xfrm>
        </p:spPr>
        <p:txBody>
          <a:bodyPr>
            <a:normAutofit fontScale="92500"/>
          </a:bodyPr>
          <a:lstStyle/>
          <a:p>
            <a:pPr marL="0" indent="0">
              <a:buNone/>
            </a:pPr>
            <a:r>
              <a:rPr lang="en-US" sz="1600" b="0" i="0" dirty="0">
                <a:solidFill>
                  <a:srgbClr val="000000"/>
                </a:solidFill>
                <a:effectLst/>
                <a:highlight>
                  <a:srgbClr val="FFFFFF"/>
                </a:highlight>
                <a:latin typeface="tahoma" panose="020B0604030504040204" pitchFamily="34" charset="0"/>
              </a:rPr>
              <a:t>On Friday 21</a:t>
            </a:r>
            <a:r>
              <a:rPr lang="en-US" sz="1600" b="0" i="0" baseline="30000" dirty="0">
                <a:solidFill>
                  <a:srgbClr val="000000"/>
                </a:solidFill>
                <a:effectLst/>
                <a:highlight>
                  <a:srgbClr val="FFFFFF"/>
                </a:highlight>
                <a:latin typeface="tahoma" panose="020B0604030504040204" pitchFamily="34" charset="0"/>
              </a:rPr>
              <a:t>st</a:t>
            </a:r>
            <a:r>
              <a:rPr lang="en-US" sz="1600" b="0" i="0" dirty="0">
                <a:solidFill>
                  <a:srgbClr val="000000"/>
                </a:solidFill>
                <a:effectLst/>
                <a:highlight>
                  <a:srgbClr val="FFFFFF"/>
                </a:highlight>
                <a:latin typeface="tahoma" panose="020B0604030504040204" pitchFamily="34" charset="0"/>
              </a:rPr>
              <a:t> June, we welcomed the arrival of some rather large bouncy castles curtesy of the Friends of </a:t>
            </a:r>
            <a:r>
              <a:rPr lang="en-US" sz="1600" b="0" i="0" dirty="0" err="1">
                <a:solidFill>
                  <a:srgbClr val="000000"/>
                </a:solidFill>
                <a:effectLst/>
                <a:highlight>
                  <a:srgbClr val="FFFFFF"/>
                </a:highlight>
                <a:latin typeface="tahoma" panose="020B0604030504040204" pitchFamily="34" charset="0"/>
              </a:rPr>
              <a:t>Lutton</a:t>
            </a:r>
            <a:r>
              <a:rPr lang="en-US" sz="1600" b="0" i="0" dirty="0">
                <a:solidFill>
                  <a:srgbClr val="000000"/>
                </a:solidFill>
                <a:effectLst/>
                <a:highlight>
                  <a:srgbClr val="FFFFFF"/>
                </a:highlight>
                <a:latin typeface="tahoma" panose="020B0604030504040204" pitchFamily="34" charset="0"/>
              </a:rPr>
              <a:t> to help welcome in th</a:t>
            </a:r>
            <a:r>
              <a:rPr lang="en-US" sz="1600" dirty="0">
                <a:solidFill>
                  <a:srgbClr val="000000"/>
                </a:solidFill>
                <a:highlight>
                  <a:srgbClr val="FFFFFF"/>
                </a:highlight>
                <a:latin typeface="tahoma" panose="020B0604030504040204" pitchFamily="34" charset="0"/>
              </a:rPr>
              <a:t>e summer season.</a:t>
            </a:r>
          </a:p>
          <a:p>
            <a:pPr marL="0" indent="0">
              <a:buNone/>
            </a:pPr>
            <a:r>
              <a:rPr lang="en-US" sz="1600" b="0" i="0" dirty="0">
                <a:solidFill>
                  <a:srgbClr val="000000"/>
                </a:solidFill>
                <a:effectLst/>
                <a:highlight>
                  <a:srgbClr val="FFFFFF"/>
                </a:highlight>
                <a:latin typeface="tahoma" panose="020B0604030504040204" pitchFamily="34" charset="0"/>
              </a:rPr>
              <a:t>The children had a fantastic day today with various different bouncy castles on offer to explore. The children have been so active and thoroughly enjoyed themselves. A huge thank you to our </a:t>
            </a:r>
            <a:r>
              <a:rPr lang="en-US" sz="1600" b="0" i="0" dirty="0" err="1">
                <a:solidFill>
                  <a:srgbClr val="000000"/>
                </a:solidFill>
                <a:effectLst/>
                <a:highlight>
                  <a:srgbClr val="FFFFFF"/>
                </a:highlight>
                <a:latin typeface="tahoma" panose="020B0604030504040204" pitchFamily="34" charset="0"/>
              </a:rPr>
              <a:t>FoLs</a:t>
            </a:r>
            <a:r>
              <a:rPr lang="en-US" sz="1600" b="0" i="0" dirty="0">
                <a:solidFill>
                  <a:srgbClr val="000000"/>
                </a:solidFill>
                <a:effectLst/>
                <a:highlight>
                  <a:srgbClr val="FFFFFF"/>
                </a:highlight>
                <a:latin typeface="tahoma" panose="020B0604030504040204" pitchFamily="34" charset="0"/>
              </a:rPr>
              <a:t> for </a:t>
            </a:r>
            <a:r>
              <a:rPr lang="en-US" sz="1600" b="0" i="0" dirty="0" err="1">
                <a:solidFill>
                  <a:srgbClr val="000000"/>
                </a:solidFill>
                <a:effectLst/>
                <a:highlight>
                  <a:srgbClr val="FFFFFF"/>
                </a:highlight>
                <a:latin typeface="tahoma" panose="020B0604030504040204" pitchFamily="34" charset="0"/>
              </a:rPr>
              <a:t>organising</a:t>
            </a:r>
            <a:r>
              <a:rPr lang="en-US" sz="1600" b="0" i="0" dirty="0">
                <a:solidFill>
                  <a:srgbClr val="000000"/>
                </a:solidFill>
                <a:effectLst/>
                <a:highlight>
                  <a:srgbClr val="FFFFFF"/>
                </a:highlight>
                <a:latin typeface="tahoma" panose="020B0604030504040204" pitchFamily="34" charset="0"/>
              </a:rPr>
              <a:t> this final term event and for supporting the school in supporting the children. We say it a lot but we really mean it! Between the activity and beautiful sunshine we can safely say that many children will be tired and in need of a good bath!</a:t>
            </a:r>
          </a:p>
          <a:p>
            <a:pPr marL="0" indent="0">
              <a:buNone/>
            </a:pPr>
            <a:r>
              <a:rPr lang="en-US" sz="1600" b="0" i="0" dirty="0">
                <a:solidFill>
                  <a:srgbClr val="000000"/>
                </a:solidFill>
                <a:effectLst/>
                <a:highlight>
                  <a:srgbClr val="FFFFFF"/>
                </a:highlight>
                <a:latin typeface="tahoma" panose="020B0604030504040204" pitchFamily="34" charset="0"/>
              </a:rPr>
              <a:t>Thank you parents and carers for staying behind and giving the children a second chance to drain their energy after school. A genuinely brilliant and memorable day for all (including me who someone found myself coaxed into the action too).</a:t>
            </a:r>
          </a:p>
          <a:p>
            <a:pPr marL="0" indent="0">
              <a:buNone/>
            </a:pPr>
            <a:endParaRPr lang="en-GB" sz="1600" dirty="0"/>
          </a:p>
        </p:txBody>
      </p:sp>
      <p:pic>
        <p:nvPicPr>
          <p:cNvPr id="2050" name="Picture 2">
            <a:extLst>
              <a:ext uri="{FF2B5EF4-FFF2-40B4-BE49-F238E27FC236}">
                <a16:creationId xmlns:a16="http://schemas.microsoft.com/office/drawing/2014/main" id="{E12AD77A-E090-BDA3-19C8-0C0909C91B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8460" y="1"/>
            <a:ext cx="2707704" cy="361027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A6B0F518-F551-4193-CA45-481A093FE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8947" y="2533789"/>
            <a:ext cx="3164218" cy="421895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F9CC70CF-E5AC-63D6-D386-8207C62C46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8628" y="105254"/>
            <a:ext cx="3449832" cy="2587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458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8873C8-B95A-4203-FE16-2A64CC47F620}"/>
              </a:ext>
            </a:extLst>
          </p:cNvPr>
          <p:cNvPicPr>
            <a:picLocks noChangeAspect="1"/>
          </p:cNvPicPr>
          <p:nvPr/>
        </p:nvPicPr>
        <p:blipFill>
          <a:blip r:embed="rId2"/>
          <a:stretch>
            <a:fillRect/>
          </a:stretch>
        </p:blipFill>
        <p:spPr>
          <a:xfrm>
            <a:off x="159927" y="119830"/>
            <a:ext cx="1685925" cy="2095500"/>
          </a:xfrm>
          <a:prstGeom prst="rect">
            <a:avLst/>
          </a:prstGeom>
        </p:spPr>
      </p:pic>
      <p:sp>
        <p:nvSpPr>
          <p:cNvPr id="3" name="TextBox 2">
            <a:extLst>
              <a:ext uri="{FF2B5EF4-FFF2-40B4-BE49-F238E27FC236}">
                <a16:creationId xmlns:a16="http://schemas.microsoft.com/office/drawing/2014/main" id="{8C9A6962-05E6-8F5C-B8B9-BDF3559C13D2}"/>
              </a:ext>
            </a:extLst>
          </p:cNvPr>
          <p:cNvSpPr txBox="1"/>
          <p:nvPr/>
        </p:nvSpPr>
        <p:spPr>
          <a:xfrm>
            <a:off x="6090954" y="218152"/>
            <a:ext cx="5986356" cy="3108543"/>
          </a:xfrm>
          <a:prstGeom prst="rect">
            <a:avLst/>
          </a:prstGeom>
          <a:noFill/>
        </p:spPr>
        <p:txBody>
          <a:bodyPr wrap="square" lIns="91440" tIns="45720" rIns="91440" bIns="45720" rtlCol="0" anchor="t">
            <a:spAutoFit/>
          </a:bodyPr>
          <a:lstStyle/>
          <a:p>
            <a:endParaRPr lang="en-GB" sz="1400"/>
          </a:p>
          <a:p>
            <a:r>
              <a:rPr lang="en-GB" sz="1400"/>
              <a:t>7th March 2024 - </a:t>
            </a:r>
            <a:endParaRPr lang="en-GB"/>
          </a:p>
          <a:p>
            <a:r>
              <a:rPr lang="en-GB" sz="1400"/>
              <a:t>The children really amazed us on World Book Day with a variety of</a:t>
            </a:r>
            <a:endParaRPr lang="en-GB"/>
          </a:p>
          <a:p>
            <a:r>
              <a:rPr lang="en-GB" sz="1400"/>
              <a:t>creative and amazing costumes on Thursday. We saw everything</a:t>
            </a:r>
          </a:p>
          <a:p>
            <a:r>
              <a:rPr lang="en-GB" sz="1400"/>
              <a:t>from Dogman to Mrs Wormwood and couldn't ask for more! We</a:t>
            </a:r>
          </a:p>
          <a:p>
            <a:r>
              <a:rPr lang="en-GB" sz="1400"/>
              <a:t>know that events such as these couldn't take place without a lot of</a:t>
            </a:r>
          </a:p>
          <a:p>
            <a:r>
              <a:rPr lang="en-GB" sz="1400"/>
              <a:t>behind the scenes work from parents so thank you for helping make</a:t>
            </a:r>
          </a:p>
          <a:p>
            <a:r>
              <a:rPr lang="en-GB" sz="1400"/>
              <a:t>the day memorable.</a:t>
            </a:r>
          </a:p>
          <a:p>
            <a:endParaRPr lang="en-GB" sz="1400"/>
          </a:p>
          <a:p>
            <a:r>
              <a:rPr lang="en-GB" sz="1400"/>
              <a:t>We would also like to thank our families that were able to (we know</a:t>
            </a:r>
          </a:p>
          <a:p>
            <a:r>
              <a:rPr lang="en-GB" sz="1400"/>
              <a:t>you're very busy) in supporting the school to make WBD all about</a:t>
            </a:r>
          </a:p>
          <a:p>
            <a:r>
              <a:rPr lang="en-GB" sz="1400"/>
              <a:t>enjoying reading and coming to visit to spend some quality reading</a:t>
            </a:r>
          </a:p>
          <a:p>
            <a:r>
              <a:rPr lang="en-GB" sz="1400"/>
              <a:t>time with the children. We even had some returning to class to</a:t>
            </a:r>
          </a:p>
          <a:p>
            <a:r>
              <a:rPr lang="en-GB" sz="1400"/>
              <a:t>present some very detailed book reports!</a:t>
            </a:r>
          </a:p>
        </p:txBody>
      </p:sp>
      <p:pic>
        <p:nvPicPr>
          <p:cNvPr id="4" name="Picture 3">
            <a:extLst>
              <a:ext uri="{FF2B5EF4-FFF2-40B4-BE49-F238E27FC236}">
                <a16:creationId xmlns:a16="http://schemas.microsoft.com/office/drawing/2014/main" id="{18202A83-1086-CC17-C0DE-A983E0622167}"/>
              </a:ext>
            </a:extLst>
          </p:cNvPr>
          <p:cNvPicPr>
            <a:picLocks noChangeAspect="1"/>
          </p:cNvPicPr>
          <p:nvPr/>
        </p:nvPicPr>
        <p:blipFill rotWithShape="1">
          <a:blip r:embed="rId3"/>
          <a:srcRect t="27957"/>
          <a:stretch/>
        </p:blipFill>
        <p:spPr>
          <a:xfrm>
            <a:off x="8180528" y="3319141"/>
            <a:ext cx="3893572" cy="3403886"/>
          </a:xfrm>
          <a:prstGeom prst="rect">
            <a:avLst/>
          </a:prstGeom>
        </p:spPr>
      </p:pic>
      <p:pic>
        <p:nvPicPr>
          <p:cNvPr id="5" name="Picture 4">
            <a:extLst>
              <a:ext uri="{FF2B5EF4-FFF2-40B4-BE49-F238E27FC236}">
                <a16:creationId xmlns:a16="http://schemas.microsoft.com/office/drawing/2014/main" id="{06B325FB-44AA-ACC1-E2E2-1FCF676D6CD5}"/>
              </a:ext>
            </a:extLst>
          </p:cNvPr>
          <p:cNvPicPr>
            <a:picLocks noChangeAspect="1"/>
          </p:cNvPicPr>
          <p:nvPr/>
        </p:nvPicPr>
        <p:blipFill rotWithShape="1">
          <a:blip r:embed="rId4"/>
          <a:srcRect b="30179"/>
          <a:stretch/>
        </p:blipFill>
        <p:spPr>
          <a:xfrm>
            <a:off x="2137257" y="54077"/>
            <a:ext cx="3662291" cy="3716594"/>
          </a:xfrm>
          <a:prstGeom prst="rect">
            <a:avLst/>
          </a:prstGeom>
        </p:spPr>
      </p:pic>
      <p:pic>
        <p:nvPicPr>
          <p:cNvPr id="6" name="Picture 5">
            <a:extLst>
              <a:ext uri="{FF2B5EF4-FFF2-40B4-BE49-F238E27FC236}">
                <a16:creationId xmlns:a16="http://schemas.microsoft.com/office/drawing/2014/main" id="{7943406A-2EB4-897D-6A1C-271D3F0470D5}"/>
              </a:ext>
            </a:extLst>
          </p:cNvPr>
          <p:cNvPicPr>
            <a:picLocks noChangeAspect="1"/>
          </p:cNvPicPr>
          <p:nvPr/>
        </p:nvPicPr>
        <p:blipFill>
          <a:blip r:embed="rId5"/>
          <a:stretch>
            <a:fillRect/>
          </a:stretch>
        </p:blipFill>
        <p:spPr>
          <a:xfrm>
            <a:off x="2241755" y="3824747"/>
            <a:ext cx="2920182" cy="2900518"/>
          </a:xfrm>
          <a:prstGeom prst="rect">
            <a:avLst/>
          </a:prstGeom>
        </p:spPr>
      </p:pic>
      <p:pic>
        <p:nvPicPr>
          <p:cNvPr id="7" name="Picture 6">
            <a:extLst>
              <a:ext uri="{FF2B5EF4-FFF2-40B4-BE49-F238E27FC236}">
                <a16:creationId xmlns:a16="http://schemas.microsoft.com/office/drawing/2014/main" id="{5D25FDD2-A028-5ED5-3628-552A9E2C1545}"/>
              </a:ext>
            </a:extLst>
          </p:cNvPr>
          <p:cNvPicPr>
            <a:picLocks noChangeAspect="1"/>
          </p:cNvPicPr>
          <p:nvPr/>
        </p:nvPicPr>
        <p:blipFill>
          <a:blip r:embed="rId6"/>
          <a:stretch>
            <a:fillRect/>
          </a:stretch>
        </p:blipFill>
        <p:spPr>
          <a:xfrm>
            <a:off x="114691" y="3824747"/>
            <a:ext cx="2010390" cy="2900518"/>
          </a:xfrm>
          <a:prstGeom prst="rect">
            <a:avLst/>
          </a:prstGeom>
        </p:spPr>
      </p:pic>
      <p:sp>
        <p:nvSpPr>
          <p:cNvPr id="9" name="TextBox 8">
            <a:extLst>
              <a:ext uri="{FF2B5EF4-FFF2-40B4-BE49-F238E27FC236}">
                <a16:creationId xmlns:a16="http://schemas.microsoft.com/office/drawing/2014/main" id="{2327B13A-0C23-E261-3C00-01C2CB4ED116}"/>
              </a:ext>
            </a:extLst>
          </p:cNvPr>
          <p:cNvSpPr txBox="1"/>
          <p:nvPr/>
        </p:nvSpPr>
        <p:spPr>
          <a:xfrm>
            <a:off x="7715250" y="119830"/>
            <a:ext cx="3893572" cy="369332"/>
          </a:xfrm>
          <a:prstGeom prst="rect">
            <a:avLst/>
          </a:prstGeom>
          <a:noFill/>
        </p:spPr>
        <p:txBody>
          <a:bodyPr wrap="square">
            <a:spAutoFit/>
          </a:bodyPr>
          <a:lstStyle/>
          <a:p>
            <a:r>
              <a:rPr lang="en-US" b="1" dirty="0"/>
              <a:t>CELEBRATING WORLD BOOK DAY</a:t>
            </a:r>
            <a:endParaRPr lang="en-GB" b="1" dirty="0"/>
          </a:p>
        </p:txBody>
      </p:sp>
    </p:spTree>
    <p:extLst>
      <p:ext uri="{BB962C8B-B14F-4D97-AF65-F5344CB8AC3E}">
        <p14:creationId xmlns:p14="http://schemas.microsoft.com/office/powerpoint/2010/main" val="38373974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C0D1F-A07F-D157-B4F6-181CECAFF80E}"/>
              </a:ext>
            </a:extLst>
          </p:cNvPr>
          <p:cNvSpPr>
            <a:spLocks noGrp="1"/>
          </p:cNvSpPr>
          <p:nvPr>
            <p:ph type="title"/>
          </p:nvPr>
        </p:nvSpPr>
        <p:spPr>
          <a:xfrm>
            <a:off x="838200" y="365125"/>
            <a:ext cx="5168900" cy="1325563"/>
          </a:xfrm>
        </p:spPr>
        <p:txBody>
          <a:bodyPr/>
          <a:lstStyle/>
          <a:p>
            <a:r>
              <a:rPr lang="en-US" dirty="0"/>
              <a:t>Sports Day</a:t>
            </a:r>
            <a:endParaRPr lang="en-GB" dirty="0"/>
          </a:p>
        </p:txBody>
      </p:sp>
      <p:sp>
        <p:nvSpPr>
          <p:cNvPr id="3" name="Content Placeholder 2">
            <a:extLst>
              <a:ext uri="{FF2B5EF4-FFF2-40B4-BE49-F238E27FC236}">
                <a16:creationId xmlns:a16="http://schemas.microsoft.com/office/drawing/2014/main" id="{E98BD423-1F4D-E073-4F55-D0316579F324}"/>
              </a:ext>
            </a:extLst>
          </p:cNvPr>
          <p:cNvSpPr>
            <a:spLocks noGrp="1"/>
          </p:cNvSpPr>
          <p:nvPr>
            <p:ph idx="1"/>
          </p:nvPr>
        </p:nvSpPr>
        <p:spPr>
          <a:xfrm>
            <a:off x="190500" y="1546225"/>
            <a:ext cx="5556250" cy="4946650"/>
          </a:xfrm>
        </p:spPr>
        <p:txBody>
          <a:bodyPr>
            <a:normAutofit fontScale="62500" lnSpcReduction="20000"/>
          </a:bodyPr>
          <a:lstStyle/>
          <a:p>
            <a:pPr marL="0" indent="0" algn="l" rtl="0">
              <a:lnSpc>
                <a:spcPct val="170000"/>
              </a:lnSpc>
              <a:buNone/>
            </a:pPr>
            <a:r>
              <a:rPr lang="en-US" sz="1600" b="0" i="0" dirty="0">
                <a:solidFill>
                  <a:srgbClr val="000000"/>
                </a:solidFill>
                <a:effectLst/>
                <a:highlight>
                  <a:srgbClr val="FFFFFF"/>
                </a:highlight>
                <a:latin typeface="tahoma" panose="020B0604030504040204" pitchFamily="34" charset="0"/>
              </a:rPr>
              <a:t>On Friday 28</a:t>
            </a:r>
            <a:r>
              <a:rPr lang="en-US" sz="1600" b="0" i="0" baseline="30000" dirty="0">
                <a:solidFill>
                  <a:srgbClr val="000000"/>
                </a:solidFill>
                <a:effectLst/>
                <a:highlight>
                  <a:srgbClr val="FFFFFF"/>
                </a:highlight>
                <a:latin typeface="tahoma" panose="020B0604030504040204" pitchFamily="34" charset="0"/>
              </a:rPr>
              <a:t>th</a:t>
            </a:r>
            <a:r>
              <a:rPr lang="en-US" sz="1600" b="0" i="0" dirty="0">
                <a:solidFill>
                  <a:srgbClr val="000000"/>
                </a:solidFill>
                <a:effectLst/>
                <a:highlight>
                  <a:srgbClr val="FFFFFF"/>
                </a:highlight>
                <a:latin typeface="tahoma" panose="020B0604030504040204" pitchFamily="34" charset="0"/>
              </a:rPr>
              <a:t> June, we hosted our annual sports day and could not have asked for better weather! The children enjoyed taking part in different sporting activities in the morning with the assistance of 2 very helpful parent volunteers before moving into competition mode in the afternoon! The children really enjoyed taking part in the different events and even had time to enjoy a nice cold ice </a:t>
            </a:r>
            <a:r>
              <a:rPr lang="en-US" sz="1600" b="0" i="0" dirty="0" err="1">
                <a:solidFill>
                  <a:srgbClr val="000000"/>
                </a:solidFill>
                <a:effectLst/>
                <a:highlight>
                  <a:srgbClr val="FFFFFF"/>
                </a:highlight>
                <a:latin typeface="tahoma" panose="020B0604030504040204" pitchFamily="34" charset="0"/>
              </a:rPr>
              <a:t>lolly</a:t>
            </a:r>
            <a:r>
              <a:rPr lang="en-US" sz="1600" b="0" i="0" dirty="0">
                <a:solidFill>
                  <a:srgbClr val="000000"/>
                </a:solidFill>
                <a:effectLst/>
                <a:highlight>
                  <a:srgbClr val="FFFFFF"/>
                </a:highlight>
                <a:latin typeface="tahoma" panose="020B0604030504040204" pitchFamily="34" charset="0"/>
              </a:rPr>
              <a:t> in the afternoon sunshine.</a:t>
            </a:r>
            <a:endParaRPr lang="en-US" sz="1600" dirty="0">
              <a:solidFill>
                <a:srgbClr val="000000"/>
              </a:solidFill>
              <a:highlight>
                <a:srgbClr val="FFFFFF"/>
              </a:highlight>
              <a:latin typeface="tahoma" panose="020B0604030504040204" pitchFamily="34" charset="0"/>
            </a:endParaRPr>
          </a:p>
          <a:p>
            <a:pPr marL="0" indent="0" algn="l" rtl="0">
              <a:lnSpc>
                <a:spcPct val="170000"/>
              </a:lnSpc>
              <a:buNone/>
            </a:pPr>
            <a:r>
              <a:rPr lang="en-US" sz="1600" b="0" i="0" dirty="0">
                <a:solidFill>
                  <a:srgbClr val="000000"/>
                </a:solidFill>
                <a:effectLst/>
                <a:highlight>
                  <a:srgbClr val="FFFFFF"/>
                </a:highlight>
                <a:latin typeface="tahoma" panose="020B0604030504040204" pitchFamily="34" charset="0"/>
              </a:rPr>
              <a:t>Thank you to all of our parents and carers for visiting us during Sports </a:t>
            </a:r>
            <a:r>
              <a:rPr lang="en-US" sz="1600" b="0" i="0" dirty="0" err="1">
                <a:solidFill>
                  <a:srgbClr val="000000"/>
                </a:solidFill>
                <a:effectLst/>
                <a:highlight>
                  <a:srgbClr val="FFFFFF"/>
                </a:highlight>
                <a:latin typeface="tahoma" panose="020B0604030504040204" pitchFamily="34" charset="0"/>
              </a:rPr>
              <a:t>Day.It</a:t>
            </a:r>
            <a:r>
              <a:rPr lang="en-US" sz="1600" b="0" i="0" dirty="0">
                <a:solidFill>
                  <a:srgbClr val="000000"/>
                </a:solidFill>
                <a:effectLst/>
                <a:highlight>
                  <a:srgbClr val="FFFFFF"/>
                </a:highlight>
                <a:latin typeface="tahoma" panose="020B0604030504040204" pitchFamily="34" charset="0"/>
              </a:rPr>
              <a:t> was great to see you alongside our children cheering and celebrating the highs and lows that come with competitions. It was amazing to see all of our children try hard and show real teamwork. We would also like to thank a few others:</a:t>
            </a:r>
          </a:p>
          <a:p>
            <a:pPr algn="l" rtl="0">
              <a:lnSpc>
                <a:spcPct val="170000"/>
              </a:lnSpc>
              <a:buFont typeface="Arial" panose="020B0604020202020204" pitchFamily="34" charset="0"/>
              <a:buChar char="•"/>
            </a:pPr>
            <a:r>
              <a:rPr lang="en-US" sz="1600" b="0" i="0" dirty="0">
                <a:solidFill>
                  <a:srgbClr val="000000"/>
                </a:solidFill>
                <a:effectLst/>
                <a:highlight>
                  <a:srgbClr val="FFFFFF"/>
                </a:highlight>
                <a:latin typeface="tahoma" panose="020B0604030504040204" pitchFamily="34" charset="0"/>
              </a:rPr>
              <a:t>Our </a:t>
            </a:r>
            <a:r>
              <a:rPr lang="en-US" sz="1600" b="0" i="0" dirty="0" err="1">
                <a:solidFill>
                  <a:srgbClr val="000000"/>
                </a:solidFill>
                <a:effectLst/>
                <a:highlight>
                  <a:srgbClr val="FFFFFF"/>
                </a:highlight>
                <a:latin typeface="tahoma" panose="020B0604030504040204" pitchFamily="34" charset="0"/>
              </a:rPr>
              <a:t>FoLs</a:t>
            </a:r>
            <a:r>
              <a:rPr lang="en-US" sz="1600" b="0" i="0" dirty="0">
                <a:solidFill>
                  <a:srgbClr val="000000"/>
                </a:solidFill>
                <a:effectLst/>
                <a:highlight>
                  <a:srgbClr val="FFFFFF"/>
                </a:highlight>
                <a:latin typeface="tahoma" panose="020B0604030504040204" pitchFamily="34" charset="0"/>
              </a:rPr>
              <a:t> for the ice </a:t>
            </a:r>
            <a:r>
              <a:rPr lang="en-US" sz="1600" b="0" i="0" dirty="0" err="1">
                <a:solidFill>
                  <a:srgbClr val="000000"/>
                </a:solidFill>
                <a:effectLst/>
                <a:highlight>
                  <a:srgbClr val="FFFFFF"/>
                </a:highlight>
                <a:latin typeface="tahoma" panose="020B0604030504040204" pitchFamily="34" charset="0"/>
              </a:rPr>
              <a:t>lollies</a:t>
            </a:r>
            <a:r>
              <a:rPr lang="en-US" sz="1600" b="0" i="0" dirty="0">
                <a:solidFill>
                  <a:srgbClr val="000000"/>
                </a:solidFill>
                <a:effectLst/>
                <a:highlight>
                  <a:srgbClr val="FFFFFF"/>
                </a:highlight>
                <a:latin typeface="tahoma" panose="020B0604030504040204" pitchFamily="34" charset="0"/>
              </a:rPr>
              <a:t>, treats for </a:t>
            </a:r>
            <a:r>
              <a:rPr lang="en-US" sz="1600" b="0" i="0" dirty="0" err="1">
                <a:solidFill>
                  <a:srgbClr val="000000"/>
                </a:solidFill>
                <a:effectLst/>
                <a:highlight>
                  <a:srgbClr val="FFFFFF"/>
                </a:highlight>
                <a:latin typeface="tahoma" panose="020B0604030504040204" pitchFamily="34" charset="0"/>
              </a:rPr>
              <a:t>organising</a:t>
            </a:r>
            <a:r>
              <a:rPr lang="en-US" sz="1600" b="0" i="0" dirty="0">
                <a:solidFill>
                  <a:srgbClr val="000000"/>
                </a:solidFill>
                <a:effectLst/>
                <a:highlight>
                  <a:srgbClr val="FFFFFF"/>
                </a:highlight>
                <a:latin typeface="tahoma" panose="020B0604030504040204" pitchFamily="34" charset="0"/>
              </a:rPr>
              <a:t> our very successful raffle - many thanks for all your contributions too!</a:t>
            </a:r>
          </a:p>
          <a:p>
            <a:pPr algn="l" rtl="0">
              <a:lnSpc>
                <a:spcPct val="170000"/>
              </a:lnSpc>
              <a:buFont typeface="Arial" panose="020B0604020202020204" pitchFamily="34" charset="0"/>
              <a:buChar char="•"/>
            </a:pPr>
            <a:r>
              <a:rPr lang="en-US" sz="1600" b="0" i="0" dirty="0" err="1">
                <a:solidFill>
                  <a:srgbClr val="000000"/>
                </a:solidFill>
                <a:effectLst/>
                <a:highlight>
                  <a:srgbClr val="FFFFFF"/>
                </a:highlight>
                <a:latin typeface="tahoma" panose="020B0604030504040204" pitchFamily="34" charset="0"/>
              </a:rPr>
              <a:t>Mr</a:t>
            </a:r>
            <a:r>
              <a:rPr lang="en-US" sz="1600" b="0" i="0" dirty="0">
                <a:solidFill>
                  <a:srgbClr val="000000"/>
                </a:solidFill>
                <a:effectLst/>
                <a:highlight>
                  <a:srgbClr val="FFFFFF"/>
                </a:highlight>
                <a:latin typeface="tahoma" panose="020B0604030504040204" pitchFamily="34" charset="0"/>
              </a:rPr>
              <a:t> Townsend, </a:t>
            </a:r>
            <a:r>
              <a:rPr lang="en-US" sz="1600" b="0" i="0" dirty="0" err="1">
                <a:solidFill>
                  <a:srgbClr val="000000"/>
                </a:solidFill>
                <a:effectLst/>
                <a:highlight>
                  <a:srgbClr val="FFFFFF"/>
                </a:highlight>
                <a:latin typeface="tahoma" panose="020B0604030504040204" pitchFamily="34" charset="0"/>
              </a:rPr>
              <a:t>Mr</a:t>
            </a:r>
            <a:r>
              <a:rPr lang="en-US" sz="1600" b="0" i="0" dirty="0">
                <a:solidFill>
                  <a:srgbClr val="000000"/>
                </a:solidFill>
                <a:effectLst/>
                <a:highlight>
                  <a:srgbClr val="FFFFFF"/>
                </a:highlight>
                <a:latin typeface="tahoma" panose="020B0604030504040204" pitchFamily="34" charset="0"/>
              </a:rPr>
              <a:t> Crane and </a:t>
            </a:r>
            <a:r>
              <a:rPr lang="en-US" sz="1600" b="0" i="0" dirty="0" err="1">
                <a:solidFill>
                  <a:srgbClr val="000000"/>
                </a:solidFill>
                <a:effectLst/>
                <a:highlight>
                  <a:srgbClr val="FFFFFF"/>
                </a:highlight>
                <a:latin typeface="tahoma" panose="020B0604030504040204" pitchFamily="34" charset="0"/>
              </a:rPr>
              <a:t>Mr</a:t>
            </a:r>
            <a:r>
              <a:rPr lang="en-US" sz="1600" b="0" i="0" dirty="0">
                <a:solidFill>
                  <a:srgbClr val="000000"/>
                </a:solidFill>
                <a:effectLst/>
                <a:highlight>
                  <a:srgbClr val="FFFFFF"/>
                </a:highlight>
                <a:latin typeface="tahoma" panose="020B0604030504040204" pitchFamily="34" charset="0"/>
              </a:rPr>
              <a:t> </a:t>
            </a:r>
            <a:r>
              <a:rPr lang="en-US" sz="1600" b="0" i="0" dirty="0" err="1">
                <a:solidFill>
                  <a:srgbClr val="000000"/>
                </a:solidFill>
                <a:effectLst/>
                <a:highlight>
                  <a:srgbClr val="FFFFFF"/>
                </a:highlight>
                <a:latin typeface="tahoma" panose="020B0604030504040204" pitchFamily="34" charset="0"/>
              </a:rPr>
              <a:t>Easey</a:t>
            </a:r>
            <a:r>
              <a:rPr lang="en-US" sz="1600" b="0" i="0" dirty="0">
                <a:solidFill>
                  <a:srgbClr val="000000"/>
                </a:solidFill>
                <a:effectLst/>
                <a:highlight>
                  <a:srgbClr val="FFFFFF"/>
                </a:highlight>
                <a:latin typeface="tahoma" panose="020B0604030504040204" pitchFamily="34" charset="0"/>
              </a:rPr>
              <a:t> for volunteering your time to support our school and make the experience much more memorable.</a:t>
            </a:r>
          </a:p>
          <a:p>
            <a:pPr algn="l" rtl="0">
              <a:lnSpc>
                <a:spcPct val="170000"/>
              </a:lnSpc>
              <a:buFont typeface="Arial" panose="020B0604020202020204" pitchFamily="34" charset="0"/>
              <a:buChar char="•"/>
            </a:pPr>
            <a:r>
              <a:rPr lang="en-US" sz="1600" b="0" i="0" dirty="0">
                <a:solidFill>
                  <a:srgbClr val="000000"/>
                </a:solidFill>
                <a:effectLst/>
                <a:highlight>
                  <a:srgbClr val="FFFFFF"/>
                </a:highlight>
                <a:latin typeface="tahoma" panose="020B0604030504040204" pitchFamily="34" charset="0"/>
              </a:rPr>
              <a:t>Miss Long for </a:t>
            </a:r>
            <a:r>
              <a:rPr lang="en-US" sz="1600" b="0" i="0" dirty="0" err="1">
                <a:solidFill>
                  <a:srgbClr val="000000"/>
                </a:solidFill>
                <a:effectLst/>
                <a:highlight>
                  <a:srgbClr val="FFFFFF"/>
                </a:highlight>
                <a:latin typeface="tahoma" panose="020B0604030504040204" pitchFamily="34" charset="0"/>
              </a:rPr>
              <a:t>organising</a:t>
            </a:r>
            <a:r>
              <a:rPr lang="en-US" sz="1600" b="0" i="0" dirty="0">
                <a:solidFill>
                  <a:srgbClr val="000000"/>
                </a:solidFill>
                <a:effectLst/>
                <a:highlight>
                  <a:srgbClr val="FFFFFF"/>
                </a:highlight>
                <a:latin typeface="tahoma" panose="020B0604030504040204" pitchFamily="34" charset="0"/>
              </a:rPr>
              <a:t> Sports Day and preparing pupils for the events.</a:t>
            </a:r>
          </a:p>
          <a:p>
            <a:pPr algn="l" rtl="0">
              <a:lnSpc>
                <a:spcPct val="170000"/>
              </a:lnSpc>
              <a:buFont typeface="Arial" panose="020B0604020202020204" pitchFamily="34" charset="0"/>
              <a:buChar char="•"/>
            </a:pPr>
            <a:r>
              <a:rPr lang="en-US" sz="1600" b="0" i="0" dirty="0">
                <a:solidFill>
                  <a:srgbClr val="000000"/>
                </a:solidFill>
                <a:effectLst/>
                <a:highlight>
                  <a:srgbClr val="FFFFFF"/>
                </a:highlight>
                <a:latin typeface="tahoma" panose="020B0604030504040204" pitchFamily="34" charset="0"/>
              </a:rPr>
              <a:t>Our amazing Bronze Ambassadors for helping keep everything on track and helping our younger pupils!</a:t>
            </a:r>
          </a:p>
        </p:txBody>
      </p:sp>
      <p:pic>
        <p:nvPicPr>
          <p:cNvPr id="3074" name="Picture 2">
            <a:extLst>
              <a:ext uri="{FF2B5EF4-FFF2-40B4-BE49-F238E27FC236}">
                <a16:creationId xmlns:a16="http://schemas.microsoft.com/office/drawing/2014/main" id="{1518D0CF-FDB8-D8AD-4C52-1A08BE8805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17086"/>
            <a:ext cx="5617387" cy="306908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21BFEEB0-9C98-760D-6258-280CE3D2C5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4704" y="2726731"/>
            <a:ext cx="2627583" cy="376614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9D57DE0B-12BF-D184-9036-1EB9D803C5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2449" y="3571832"/>
            <a:ext cx="4439952" cy="3055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17324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C0D1F-A07F-D157-B4F6-181CECAFF80E}"/>
              </a:ext>
            </a:extLst>
          </p:cNvPr>
          <p:cNvSpPr>
            <a:spLocks noGrp="1"/>
          </p:cNvSpPr>
          <p:nvPr>
            <p:ph type="title"/>
          </p:nvPr>
        </p:nvSpPr>
        <p:spPr>
          <a:xfrm>
            <a:off x="838200" y="365125"/>
            <a:ext cx="5168900" cy="1325563"/>
          </a:xfrm>
        </p:spPr>
        <p:txBody>
          <a:bodyPr/>
          <a:lstStyle/>
          <a:p>
            <a:r>
              <a:rPr lang="en-US" dirty="0"/>
              <a:t>Roman Day</a:t>
            </a:r>
            <a:endParaRPr lang="en-GB" dirty="0"/>
          </a:p>
        </p:txBody>
      </p:sp>
      <p:sp>
        <p:nvSpPr>
          <p:cNvPr id="3" name="Content Placeholder 2">
            <a:extLst>
              <a:ext uri="{FF2B5EF4-FFF2-40B4-BE49-F238E27FC236}">
                <a16:creationId xmlns:a16="http://schemas.microsoft.com/office/drawing/2014/main" id="{E98BD423-1F4D-E073-4F55-D0316579F324}"/>
              </a:ext>
            </a:extLst>
          </p:cNvPr>
          <p:cNvSpPr>
            <a:spLocks noGrp="1"/>
          </p:cNvSpPr>
          <p:nvPr>
            <p:ph idx="1"/>
          </p:nvPr>
        </p:nvSpPr>
        <p:spPr>
          <a:xfrm>
            <a:off x="190500" y="1546225"/>
            <a:ext cx="5556250" cy="4946650"/>
          </a:xfrm>
        </p:spPr>
        <p:txBody>
          <a:bodyPr>
            <a:normAutofit/>
          </a:bodyPr>
          <a:lstStyle/>
          <a:p>
            <a:pPr marL="0" indent="0" algn="l" rtl="0">
              <a:lnSpc>
                <a:spcPct val="170000"/>
              </a:lnSpc>
              <a:buNone/>
            </a:pPr>
            <a:endParaRPr lang="en-US" sz="1600" b="0" i="0" dirty="0">
              <a:solidFill>
                <a:srgbClr val="000000"/>
              </a:solidFill>
              <a:effectLst/>
              <a:highlight>
                <a:srgbClr val="FFFFFF"/>
              </a:highlight>
              <a:latin typeface="tahoma" panose="020B0604030504040204" pitchFamily="34" charset="0"/>
            </a:endParaRPr>
          </a:p>
          <a:p>
            <a:pPr marL="0" indent="0" algn="l" rtl="0">
              <a:lnSpc>
                <a:spcPct val="170000"/>
              </a:lnSpc>
              <a:buNone/>
            </a:pPr>
            <a:r>
              <a:rPr lang="en-US" sz="1100" b="0" i="0" dirty="0">
                <a:solidFill>
                  <a:srgbClr val="000000"/>
                </a:solidFill>
                <a:effectLst/>
                <a:highlight>
                  <a:srgbClr val="FFFFFF"/>
                </a:highlight>
                <a:latin typeface="tahoma" panose="020B0604030504040204" pitchFamily="34" charset="0"/>
              </a:rPr>
              <a:t>On Friday 5</a:t>
            </a:r>
            <a:r>
              <a:rPr lang="en-US" sz="1100" b="0" i="0" baseline="30000" dirty="0">
                <a:solidFill>
                  <a:srgbClr val="000000"/>
                </a:solidFill>
                <a:effectLst/>
                <a:highlight>
                  <a:srgbClr val="FFFFFF"/>
                </a:highlight>
                <a:latin typeface="tahoma" panose="020B0604030504040204" pitchFamily="34" charset="0"/>
              </a:rPr>
              <a:t>th</a:t>
            </a:r>
            <a:r>
              <a:rPr lang="en-US" sz="1100" b="0" i="0" dirty="0">
                <a:solidFill>
                  <a:srgbClr val="000000"/>
                </a:solidFill>
                <a:effectLst/>
                <a:highlight>
                  <a:srgbClr val="FFFFFF"/>
                </a:highlight>
                <a:latin typeface="tahoma" panose="020B0604030504040204" pitchFamily="34" charset="0"/>
              </a:rPr>
              <a:t> July, </a:t>
            </a:r>
            <a:r>
              <a:rPr lang="en-US" sz="1100" dirty="0">
                <a:solidFill>
                  <a:srgbClr val="000000"/>
                </a:solidFill>
                <a:highlight>
                  <a:srgbClr val="FFFFFF"/>
                </a:highlight>
                <a:latin typeface="tahoma" panose="020B0604030504040204" pitchFamily="34" charset="0"/>
              </a:rPr>
              <a:t>Dahl class welcomed a Roman expert to help bring together all the learning they have done this term. They</a:t>
            </a:r>
            <a:r>
              <a:rPr lang="en-US" sz="1100" b="0" i="0" dirty="0">
                <a:solidFill>
                  <a:srgbClr val="000000"/>
                </a:solidFill>
                <a:effectLst/>
                <a:highlight>
                  <a:srgbClr val="FFFFFF"/>
                </a:highlight>
                <a:latin typeface="tahoma" panose="020B0604030504040204" pitchFamily="34" charset="0"/>
              </a:rPr>
              <a:t> spent the morning completing Roman activities which included creating scent bags, necklaces, charms, mosaic tiles, Roman games and a Roman bag. In the afternoon, they had a Roman Feast involving food, drink and performances from the children. Dahl Class were superstars and we couldn’t be prouder of their </a:t>
            </a:r>
            <a:r>
              <a:rPr lang="en-US" sz="1100" b="0" i="0" dirty="0" err="1">
                <a:solidFill>
                  <a:srgbClr val="000000"/>
                </a:solidFill>
                <a:effectLst/>
                <a:highlight>
                  <a:srgbClr val="FFFFFF"/>
                </a:highlight>
                <a:latin typeface="tahoma" panose="020B0604030504040204" pitchFamily="34" charset="0"/>
              </a:rPr>
              <a:t>behaviour</a:t>
            </a:r>
            <a:r>
              <a:rPr lang="en-US" sz="1100" b="0" i="0" dirty="0">
                <a:solidFill>
                  <a:srgbClr val="000000"/>
                </a:solidFill>
                <a:effectLst/>
                <a:highlight>
                  <a:srgbClr val="FFFFFF"/>
                </a:highlight>
                <a:latin typeface="tahoma" panose="020B0604030504040204" pitchFamily="34" charset="0"/>
              </a:rPr>
              <a:t> and subject knowledge. We want to say a special thank you to our parent volunteers, who without their help today the day wouldn’t be such a success!</a:t>
            </a:r>
            <a:endParaRPr lang="en-US" sz="1600" b="0" i="0" dirty="0">
              <a:solidFill>
                <a:srgbClr val="000000"/>
              </a:solidFill>
              <a:effectLst/>
              <a:highlight>
                <a:srgbClr val="FFFFFF"/>
              </a:highlight>
              <a:latin typeface="tahoma" panose="020B0604030504040204" pitchFamily="34" charset="0"/>
            </a:endParaRPr>
          </a:p>
        </p:txBody>
      </p:sp>
      <p:pic>
        <p:nvPicPr>
          <p:cNvPr id="5122" name="Picture 2">
            <a:extLst>
              <a:ext uri="{FF2B5EF4-FFF2-40B4-BE49-F238E27FC236}">
                <a16:creationId xmlns:a16="http://schemas.microsoft.com/office/drawing/2014/main" id="{A27DE038-D32A-DD4E-E519-0E324E40D3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5560" y="0"/>
            <a:ext cx="4986440" cy="373983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2F3AA0DB-4D09-2EE2-A5ED-7547C9EF2D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0578" y="3131325"/>
            <a:ext cx="4616404" cy="346230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7D405A0E-2995-5285-CD4C-04383FF588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5252" y="1869915"/>
            <a:ext cx="3670757" cy="2753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3508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C0D1F-A07F-D157-B4F6-181CECAFF80E}"/>
              </a:ext>
            </a:extLst>
          </p:cNvPr>
          <p:cNvSpPr>
            <a:spLocks noGrp="1"/>
          </p:cNvSpPr>
          <p:nvPr>
            <p:ph type="title"/>
          </p:nvPr>
        </p:nvSpPr>
        <p:spPr>
          <a:xfrm>
            <a:off x="190500" y="368437"/>
            <a:ext cx="5168900" cy="1325563"/>
          </a:xfrm>
        </p:spPr>
        <p:txBody>
          <a:bodyPr/>
          <a:lstStyle/>
          <a:p>
            <a:r>
              <a:rPr lang="en-US" dirty="0"/>
              <a:t>Year 6 Flip Out</a:t>
            </a:r>
            <a:endParaRPr lang="en-GB" dirty="0"/>
          </a:p>
        </p:txBody>
      </p:sp>
      <p:sp>
        <p:nvSpPr>
          <p:cNvPr id="3" name="Content Placeholder 2">
            <a:extLst>
              <a:ext uri="{FF2B5EF4-FFF2-40B4-BE49-F238E27FC236}">
                <a16:creationId xmlns:a16="http://schemas.microsoft.com/office/drawing/2014/main" id="{E98BD423-1F4D-E073-4F55-D0316579F324}"/>
              </a:ext>
            </a:extLst>
          </p:cNvPr>
          <p:cNvSpPr>
            <a:spLocks noGrp="1"/>
          </p:cNvSpPr>
          <p:nvPr>
            <p:ph idx="1"/>
          </p:nvPr>
        </p:nvSpPr>
        <p:spPr>
          <a:xfrm>
            <a:off x="190500" y="1546225"/>
            <a:ext cx="5556250" cy="4946650"/>
          </a:xfrm>
        </p:spPr>
        <p:txBody>
          <a:bodyPr>
            <a:normAutofit/>
          </a:bodyPr>
          <a:lstStyle/>
          <a:p>
            <a:pPr marL="0" indent="0" algn="l" rtl="0">
              <a:lnSpc>
                <a:spcPct val="170000"/>
              </a:lnSpc>
              <a:buNone/>
            </a:pPr>
            <a:r>
              <a:rPr lang="en-US" sz="1400" b="0" i="0" dirty="0">
                <a:solidFill>
                  <a:srgbClr val="000000"/>
                </a:solidFill>
                <a:effectLst/>
                <a:highlight>
                  <a:srgbClr val="FFFFFF"/>
                </a:highlight>
                <a:latin typeface="tahoma" panose="020B0604030504040204" pitchFamily="34" charset="0"/>
              </a:rPr>
              <a:t>Last week was filled with excitement and activity. It started with a thrilling day at Flip Out, where the children bounced around, performed tricks and enjoyed chasing each other around the apparatus. Following this energetic outing, they </a:t>
            </a:r>
            <a:r>
              <a:rPr lang="en-US" sz="1400" b="0" i="0" dirty="0" err="1">
                <a:solidFill>
                  <a:srgbClr val="000000"/>
                </a:solidFill>
                <a:effectLst/>
                <a:highlight>
                  <a:srgbClr val="FFFFFF"/>
                </a:highlight>
                <a:latin typeface="tahoma" panose="020B0604030504040204" pitchFamily="34" charset="0"/>
              </a:rPr>
              <a:t>savoured</a:t>
            </a:r>
            <a:r>
              <a:rPr lang="en-US" sz="1400" b="0" i="0" dirty="0">
                <a:solidFill>
                  <a:srgbClr val="000000"/>
                </a:solidFill>
                <a:effectLst/>
                <a:highlight>
                  <a:srgbClr val="FFFFFF"/>
                </a:highlight>
                <a:latin typeface="tahoma" panose="020B0604030504040204" pitchFamily="34" charset="0"/>
              </a:rPr>
              <a:t> Domino's pizza and homemade treats, courtesy of FOLS. The children's exemplary </a:t>
            </a:r>
            <a:r>
              <a:rPr lang="en-US" sz="1400" b="0" i="0" dirty="0" err="1">
                <a:solidFill>
                  <a:srgbClr val="000000"/>
                </a:solidFill>
                <a:effectLst/>
                <a:highlight>
                  <a:srgbClr val="FFFFFF"/>
                </a:highlight>
                <a:latin typeface="tahoma" panose="020B0604030504040204" pitchFamily="34" charset="0"/>
              </a:rPr>
              <a:t>behaviour</a:t>
            </a:r>
            <a:r>
              <a:rPr lang="en-US" sz="1400" b="0" i="0" dirty="0">
                <a:solidFill>
                  <a:srgbClr val="000000"/>
                </a:solidFill>
                <a:effectLst/>
                <a:highlight>
                  <a:srgbClr val="FFFFFF"/>
                </a:highlight>
                <a:latin typeface="tahoma" panose="020B0604030504040204" pitchFamily="34" charset="0"/>
              </a:rPr>
              <a:t> throughout the day made me incredibly proud. They managed to preserve their energy for Sports Day and performed admirably in all their races. Not only did they participate actively, but they also assisted in </a:t>
            </a:r>
            <a:r>
              <a:rPr lang="en-US" sz="1400" b="0" i="0" dirty="0" err="1">
                <a:solidFill>
                  <a:srgbClr val="000000"/>
                </a:solidFill>
                <a:effectLst/>
                <a:highlight>
                  <a:srgbClr val="FFFFFF"/>
                </a:highlight>
                <a:latin typeface="tahoma" panose="020B0604030504040204" pitchFamily="34" charset="0"/>
              </a:rPr>
              <a:t>organising</a:t>
            </a:r>
            <a:r>
              <a:rPr lang="en-US" sz="1400" b="0" i="0" dirty="0">
                <a:solidFill>
                  <a:srgbClr val="000000"/>
                </a:solidFill>
                <a:effectLst/>
                <a:highlight>
                  <a:srgbClr val="FFFFFF"/>
                </a:highlight>
                <a:latin typeface="tahoma" panose="020B0604030504040204" pitchFamily="34" charset="0"/>
              </a:rPr>
              <a:t> equipment, selling raffle tickets and supporting younger children eagerly awaiting their turns.</a:t>
            </a:r>
            <a:endParaRPr lang="en-US" sz="2000" b="0" i="0" dirty="0">
              <a:solidFill>
                <a:srgbClr val="000000"/>
              </a:solidFill>
              <a:effectLst/>
              <a:highlight>
                <a:srgbClr val="FFFFFF"/>
              </a:highlight>
              <a:latin typeface="tahoma" panose="020B0604030504040204" pitchFamily="34" charset="0"/>
            </a:endParaRPr>
          </a:p>
        </p:txBody>
      </p:sp>
      <p:pic>
        <p:nvPicPr>
          <p:cNvPr id="6146" name="Picture 2">
            <a:extLst>
              <a:ext uri="{FF2B5EF4-FFF2-40B4-BE49-F238E27FC236}">
                <a16:creationId xmlns:a16="http://schemas.microsoft.com/office/drawing/2014/main" id="{F13ABE70-A9A1-5FE0-BC78-1A781CD84F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5402" y="439110"/>
            <a:ext cx="3429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A64657ED-D18C-4ED7-6B5C-3C445990D1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2752" y="3003002"/>
            <a:ext cx="4648748" cy="3486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76965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35" name="Rectangle 9234">
            <a:extLst>
              <a:ext uri="{FF2B5EF4-FFF2-40B4-BE49-F238E27FC236}">
                <a16:creationId xmlns:a16="http://schemas.microsoft.com/office/drawing/2014/main" id="{394842B0-684D-44CC-B4BC-D13331CFD2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0C0D1F-A07F-D157-B4F6-181CECAFF80E}"/>
              </a:ext>
            </a:extLst>
          </p:cNvPr>
          <p:cNvSpPr>
            <a:spLocks noGrp="1"/>
          </p:cNvSpPr>
          <p:nvPr>
            <p:ph type="title"/>
          </p:nvPr>
        </p:nvSpPr>
        <p:spPr>
          <a:xfrm>
            <a:off x="640080" y="329184"/>
            <a:ext cx="6894576" cy="1783080"/>
          </a:xfrm>
        </p:spPr>
        <p:txBody>
          <a:bodyPr anchor="b">
            <a:normAutofit fontScale="90000"/>
          </a:bodyPr>
          <a:lstStyle/>
          <a:p>
            <a:r>
              <a:rPr lang="en-US" sz="6600" dirty="0"/>
              <a:t>Y6 – Ready, Steady, Cook!</a:t>
            </a:r>
            <a:endParaRPr lang="en-GB" sz="6600" dirty="0"/>
          </a:p>
        </p:txBody>
      </p:sp>
      <p:sp>
        <p:nvSpPr>
          <p:cNvPr id="9236" name="sketch line">
            <a:extLst>
              <a:ext uri="{FF2B5EF4-FFF2-40B4-BE49-F238E27FC236}">
                <a16:creationId xmlns:a16="http://schemas.microsoft.com/office/drawing/2014/main" id="{4C2A3DC3-F495-4B99-9FF3-3FB30D632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98BD423-1F4D-E073-4F55-D0316579F324}"/>
              </a:ext>
            </a:extLst>
          </p:cNvPr>
          <p:cNvSpPr>
            <a:spLocks noGrp="1"/>
          </p:cNvSpPr>
          <p:nvPr>
            <p:ph idx="1"/>
          </p:nvPr>
        </p:nvSpPr>
        <p:spPr>
          <a:xfrm>
            <a:off x="640080" y="2706624"/>
            <a:ext cx="6894576" cy="3483864"/>
          </a:xfrm>
        </p:spPr>
        <p:txBody>
          <a:bodyPr>
            <a:normAutofit lnSpcReduction="10000"/>
          </a:bodyPr>
          <a:lstStyle/>
          <a:p>
            <a:pPr marL="0" indent="0" rtl="0">
              <a:buNone/>
            </a:pPr>
            <a:r>
              <a:rPr lang="en-US" sz="1900" dirty="0">
                <a:highlight>
                  <a:srgbClr val="FFFFFF"/>
                </a:highlight>
                <a:latin typeface="tahoma" panose="020B0604030504040204" pitchFamily="34" charset="0"/>
              </a:rPr>
              <a:t>On Monday 8</a:t>
            </a:r>
            <a:r>
              <a:rPr lang="en-US" sz="1900" baseline="30000" dirty="0">
                <a:highlight>
                  <a:srgbClr val="FFFFFF"/>
                </a:highlight>
                <a:latin typeface="tahoma" panose="020B0604030504040204" pitchFamily="34" charset="0"/>
              </a:rPr>
              <a:t>th</a:t>
            </a:r>
            <a:r>
              <a:rPr lang="en-US" sz="1900" dirty="0">
                <a:highlight>
                  <a:srgbClr val="FFFFFF"/>
                </a:highlight>
                <a:latin typeface="tahoma" panose="020B0604030504040204" pitchFamily="34" charset="0"/>
              </a:rPr>
              <a:t> July, Year 6 welcomed Darren from Roots to Food who spent a whole day with our Y6 pupils preparing a 3 course meal to serve to staff and parents. Their menu included a light carrot soup with fresh bread rolls, chicken breast with sauce and vegetables and Eton mess for dessert.</a:t>
            </a:r>
          </a:p>
          <a:p>
            <a:pPr marL="0" indent="0" rtl="0">
              <a:buNone/>
            </a:pPr>
            <a:endParaRPr lang="en-US" sz="1900" dirty="0">
              <a:highlight>
                <a:srgbClr val="FFFFFF"/>
              </a:highlight>
              <a:latin typeface="tahoma" panose="020B0604030504040204" pitchFamily="34" charset="0"/>
            </a:endParaRPr>
          </a:p>
          <a:p>
            <a:pPr marL="0" indent="0" rtl="0">
              <a:buNone/>
            </a:pPr>
            <a:r>
              <a:rPr lang="en-US" sz="1900" dirty="0">
                <a:highlight>
                  <a:srgbClr val="FFFFFF"/>
                </a:highlight>
                <a:latin typeface="tahoma" panose="020B0604030504040204" pitchFamily="34" charset="0"/>
              </a:rPr>
              <a:t>They also took on key roles such as Head Waiter and worked collectively to serve drinks, meals and support in the cleaning up and management of the night. Everything from table decorations to invitations all came from our fantastic Year 6 pupils. Thank you for your hard work and fantastic culinary delights! A separate thank you to </a:t>
            </a:r>
            <a:r>
              <a:rPr lang="en-US" sz="1900" dirty="0" err="1">
                <a:highlight>
                  <a:srgbClr val="FFFFFF"/>
                </a:highlight>
                <a:latin typeface="tahoma" panose="020B0604030504040204" pitchFamily="34" charset="0"/>
              </a:rPr>
              <a:t>Mrs</a:t>
            </a:r>
            <a:r>
              <a:rPr lang="en-US" sz="1900" dirty="0">
                <a:highlight>
                  <a:srgbClr val="FFFFFF"/>
                </a:highlight>
                <a:latin typeface="tahoma" panose="020B0604030504040204" pitchFamily="34" charset="0"/>
              </a:rPr>
              <a:t> Woodhouse for acting as our pot washer for the night, you are amazing!</a:t>
            </a:r>
            <a:endParaRPr lang="en-US" sz="1900" i="0" dirty="0">
              <a:effectLst/>
              <a:highlight>
                <a:srgbClr val="FFFFFF"/>
              </a:highlight>
              <a:latin typeface="tahoma" panose="020B0604030504040204" pitchFamily="34" charset="0"/>
            </a:endParaRPr>
          </a:p>
        </p:txBody>
      </p:sp>
      <p:pic>
        <p:nvPicPr>
          <p:cNvPr id="9218" name="Picture 2">
            <a:extLst>
              <a:ext uri="{FF2B5EF4-FFF2-40B4-BE49-F238E27FC236}">
                <a16:creationId xmlns:a16="http://schemas.microsoft.com/office/drawing/2014/main" id="{0962F1CC-C5BA-DEB5-7F4A-7966A7A5BD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2337" r="1" b="1"/>
          <a:stretch/>
        </p:blipFill>
        <p:spPr bwMode="auto">
          <a:xfrm>
            <a:off x="8156454" y="-7"/>
            <a:ext cx="4035547" cy="4178808"/>
          </a:xfrm>
          <a:custGeom>
            <a:avLst/>
            <a:gdLst/>
            <a:ahLst/>
            <a:cxnLst/>
            <a:rect l="l" t="t" r="r" b="b"/>
            <a:pathLst>
              <a:path w="4035547" h="4178808">
                <a:moveTo>
                  <a:pt x="14988" y="0"/>
                </a:moveTo>
                <a:lnTo>
                  <a:pt x="4035547" y="0"/>
                </a:lnTo>
                <a:lnTo>
                  <a:pt x="4035547" y="4161794"/>
                </a:lnTo>
                <a:lnTo>
                  <a:pt x="3918602" y="4164199"/>
                </a:lnTo>
                <a:cubicBezTo>
                  <a:pt x="3673497" y="4178956"/>
                  <a:pt x="3428120" y="4172295"/>
                  <a:pt x="3183014" y="4175560"/>
                </a:cubicBezTo>
                <a:cubicBezTo>
                  <a:pt x="2855121" y="4180001"/>
                  <a:pt x="2527499" y="4168639"/>
                  <a:pt x="2199742" y="4167595"/>
                </a:cubicBezTo>
                <a:cubicBezTo>
                  <a:pt x="2132562" y="4167334"/>
                  <a:pt x="2065110" y="4170729"/>
                  <a:pt x="1998202" y="4175952"/>
                </a:cubicBezTo>
                <a:cubicBezTo>
                  <a:pt x="1905507" y="4183005"/>
                  <a:pt x="1814033" y="4174124"/>
                  <a:pt x="1722153" y="4165766"/>
                </a:cubicBezTo>
                <a:cubicBezTo>
                  <a:pt x="1611407" y="4155711"/>
                  <a:pt x="1500933" y="4164591"/>
                  <a:pt x="1390867" y="4176214"/>
                </a:cubicBezTo>
                <a:lnTo>
                  <a:pt x="1348076" y="4178808"/>
                </a:lnTo>
                <a:lnTo>
                  <a:pt x="597587" y="4178808"/>
                </a:lnTo>
                <a:lnTo>
                  <a:pt x="507890" y="4175773"/>
                </a:lnTo>
                <a:cubicBezTo>
                  <a:pt x="403218" y="4174810"/>
                  <a:pt x="298546" y="4175691"/>
                  <a:pt x="193840" y="4176214"/>
                </a:cubicBezTo>
                <a:lnTo>
                  <a:pt x="2757" y="4175742"/>
                </a:lnTo>
                <a:lnTo>
                  <a:pt x="2810" y="4034870"/>
                </a:lnTo>
                <a:cubicBezTo>
                  <a:pt x="5629" y="3979851"/>
                  <a:pt x="10539" y="3924896"/>
                  <a:pt x="15416" y="3870068"/>
                </a:cubicBezTo>
                <a:cubicBezTo>
                  <a:pt x="23018" y="3799731"/>
                  <a:pt x="25045" y="3728899"/>
                  <a:pt x="21498" y="3658244"/>
                </a:cubicBezTo>
                <a:cubicBezTo>
                  <a:pt x="17063" y="3602147"/>
                  <a:pt x="10095" y="3546050"/>
                  <a:pt x="8828" y="3489953"/>
                </a:cubicBezTo>
                <a:cubicBezTo>
                  <a:pt x="6548" y="3389688"/>
                  <a:pt x="7434" y="3289424"/>
                  <a:pt x="13262" y="3189160"/>
                </a:cubicBezTo>
                <a:cubicBezTo>
                  <a:pt x="16176" y="3138901"/>
                  <a:pt x="20864" y="3089150"/>
                  <a:pt x="22891" y="3038510"/>
                </a:cubicBezTo>
                <a:cubicBezTo>
                  <a:pt x="24918" y="2987870"/>
                  <a:pt x="28973" y="2936723"/>
                  <a:pt x="17444" y="2887098"/>
                </a:cubicBezTo>
                <a:cubicBezTo>
                  <a:pt x="-2068" y="2802699"/>
                  <a:pt x="12249" y="2718680"/>
                  <a:pt x="16430" y="2634534"/>
                </a:cubicBezTo>
                <a:cubicBezTo>
                  <a:pt x="18964" y="2582244"/>
                  <a:pt x="34168" y="2528685"/>
                  <a:pt x="20738" y="2477919"/>
                </a:cubicBezTo>
                <a:cubicBezTo>
                  <a:pt x="-421" y="2398342"/>
                  <a:pt x="13389" y="2320415"/>
                  <a:pt x="20738" y="2242107"/>
                </a:cubicBezTo>
                <a:cubicBezTo>
                  <a:pt x="29213" y="2168001"/>
                  <a:pt x="27718" y="2093082"/>
                  <a:pt x="16303" y="2019369"/>
                </a:cubicBezTo>
                <a:cubicBezTo>
                  <a:pt x="1986" y="1946239"/>
                  <a:pt x="1986" y="1871028"/>
                  <a:pt x="16303" y="1797899"/>
                </a:cubicBezTo>
                <a:cubicBezTo>
                  <a:pt x="28162" y="1737537"/>
                  <a:pt x="29530" y="1675589"/>
                  <a:pt x="20357" y="1614758"/>
                </a:cubicBezTo>
                <a:cubicBezTo>
                  <a:pt x="14149" y="1571226"/>
                  <a:pt x="3000" y="1527947"/>
                  <a:pt x="1480" y="1484415"/>
                </a:cubicBezTo>
                <a:cubicBezTo>
                  <a:pt x="-1662" y="1393377"/>
                  <a:pt x="200" y="1302238"/>
                  <a:pt x="7055" y="1211417"/>
                </a:cubicBezTo>
                <a:cubicBezTo>
                  <a:pt x="15036" y="1107980"/>
                  <a:pt x="30366" y="1004923"/>
                  <a:pt x="19724" y="900725"/>
                </a:cubicBezTo>
                <a:cubicBezTo>
                  <a:pt x="16050" y="864934"/>
                  <a:pt x="8575" y="829270"/>
                  <a:pt x="7815" y="793353"/>
                </a:cubicBezTo>
                <a:cubicBezTo>
                  <a:pt x="6168" y="726087"/>
                  <a:pt x="5407" y="659710"/>
                  <a:pt x="9208" y="590286"/>
                </a:cubicBezTo>
                <a:cubicBezTo>
                  <a:pt x="13009" y="520863"/>
                  <a:pt x="27452" y="450424"/>
                  <a:pt x="17697" y="382270"/>
                </a:cubicBezTo>
                <a:cubicBezTo>
                  <a:pt x="7941" y="314115"/>
                  <a:pt x="14276" y="247103"/>
                  <a:pt x="20611" y="180218"/>
                </a:cubicBezTo>
                <a:cubicBezTo>
                  <a:pt x="23652" y="148426"/>
                  <a:pt x="25711" y="116982"/>
                  <a:pt x="25156" y="85665"/>
                </a:cubicBezTo>
                <a:close/>
              </a:path>
            </a:pathLst>
          </a:cu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D112CBA8-6380-28F7-95A8-F58E9C867B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017" r="-1" b="9638"/>
          <a:stretch/>
        </p:blipFill>
        <p:spPr bwMode="auto">
          <a:xfrm>
            <a:off x="8144356" y="4267201"/>
            <a:ext cx="4047645" cy="2590808"/>
          </a:xfrm>
          <a:custGeom>
            <a:avLst/>
            <a:gdLst/>
            <a:ahLst/>
            <a:cxnLst/>
            <a:rect l="l" t="t" r="r" b="b"/>
            <a:pathLst>
              <a:path w="4047645" h="2495811">
                <a:moveTo>
                  <a:pt x="2441891" y="4"/>
                </a:moveTo>
                <a:cubicBezTo>
                  <a:pt x="2489381" y="-78"/>
                  <a:pt x="2536882" y="1163"/>
                  <a:pt x="2584383" y="4428"/>
                </a:cubicBezTo>
                <a:cubicBezTo>
                  <a:pt x="2744314" y="17813"/>
                  <a:pt x="2904989" y="21079"/>
                  <a:pt x="3065367" y="14222"/>
                </a:cubicBezTo>
                <a:cubicBezTo>
                  <a:pt x="3194244" y="5694"/>
                  <a:pt x="3323514" y="4206"/>
                  <a:pt x="3452568" y="9782"/>
                </a:cubicBezTo>
                <a:cubicBezTo>
                  <a:pt x="3572813" y="16442"/>
                  <a:pt x="3693059" y="23233"/>
                  <a:pt x="3813712" y="19315"/>
                </a:cubicBezTo>
                <a:cubicBezTo>
                  <a:pt x="3861755" y="17748"/>
                  <a:pt x="3909121" y="15789"/>
                  <a:pt x="3956758" y="13177"/>
                </a:cubicBezTo>
                <a:lnTo>
                  <a:pt x="4047645" y="9696"/>
                </a:lnTo>
                <a:lnTo>
                  <a:pt x="4047645" y="2495811"/>
                </a:lnTo>
                <a:lnTo>
                  <a:pt x="28177" y="2495811"/>
                </a:lnTo>
                <a:lnTo>
                  <a:pt x="28782" y="2485852"/>
                </a:lnTo>
                <a:cubicBezTo>
                  <a:pt x="31911" y="2365446"/>
                  <a:pt x="35027" y="2245002"/>
                  <a:pt x="38157" y="2124521"/>
                </a:cubicBezTo>
                <a:cubicBezTo>
                  <a:pt x="38284" y="2119444"/>
                  <a:pt x="39171" y="2114494"/>
                  <a:pt x="39171" y="2109417"/>
                </a:cubicBezTo>
                <a:cubicBezTo>
                  <a:pt x="48166" y="1995573"/>
                  <a:pt x="53107" y="1881729"/>
                  <a:pt x="18899" y="1770550"/>
                </a:cubicBezTo>
                <a:cubicBezTo>
                  <a:pt x="15871" y="1760104"/>
                  <a:pt x="14262" y="1749304"/>
                  <a:pt x="14084" y="1738440"/>
                </a:cubicBezTo>
                <a:cubicBezTo>
                  <a:pt x="12413" y="1641514"/>
                  <a:pt x="16644" y="1544587"/>
                  <a:pt x="26754" y="1448181"/>
                </a:cubicBezTo>
                <a:cubicBezTo>
                  <a:pt x="31949" y="1389038"/>
                  <a:pt x="26754" y="1329006"/>
                  <a:pt x="43478" y="1270498"/>
                </a:cubicBezTo>
                <a:cubicBezTo>
                  <a:pt x="50864" y="1241421"/>
                  <a:pt x="55109" y="1211634"/>
                  <a:pt x="56147" y="1181656"/>
                </a:cubicBezTo>
                <a:cubicBezTo>
                  <a:pt x="59948" y="1109060"/>
                  <a:pt x="38537" y="1040779"/>
                  <a:pt x="18139" y="972244"/>
                </a:cubicBezTo>
                <a:cubicBezTo>
                  <a:pt x="7370" y="935945"/>
                  <a:pt x="-5426" y="898886"/>
                  <a:pt x="2429" y="860811"/>
                </a:cubicBezTo>
                <a:cubicBezTo>
                  <a:pt x="16707" y="802251"/>
                  <a:pt x="24854" y="742359"/>
                  <a:pt x="26754" y="682112"/>
                </a:cubicBezTo>
                <a:cubicBezTo>
                  <a:pt x="26754" y="639468"/>
                  <a:pt x="16365" y="597712"/>
                  <a:pt x="20039" y="555195"/>
                </a:cubicBezTo>
                <a:cubicBezTo>
                  <a:pt x="28211" y="472712"/>
                  <a:pt x="30238" y="389734"/>
                  <a:pt x="26121" y="306946"/>
                </a:cubicBezTo>
                <a:cubicBezTo>
                  <a:pt x="26095" y="273846"/>
                  <a:pt x="29846" y="240848"/>
                  <a:pt x="37270" y="208585"/>
                </a:cubicBezTo>
                <a:cubicBezTo>
                  <a:pt x="46506" y="151651"/>
                  <a:pt x="48419" y="93777"/>
                  <a:pt x="42971" y="36360"/>
                </a:cubicBezTo>
                <a:lnTo>
                  <a:pt x="38853" y="8429"/>
                </a:lnTo>
                <a:lnTo>
                  <a:pt x="56649" y="7824"/>
                </a:lnTo>
                <a:cubicBezTo>
                  <a:pt x="210497" y="-156"/>
                  <a:pt x="364754" y="3162"/>
                  <a:pt x="518087" y="17748"/>
                </a:cubicBezTo>
                <a:cubicBezTo>
                  <a:pt x="626567" y="25440"/>
                  <a:pt x="735534" y="24213"/>
                  <a:pt x="843809" y="14092"/>
                </a:cubicBezTo>
                <a:cubicBezTo>
                  <a:pt x="1042499" y="-1711"/>
                  <a:pt x="1240782" y="10958"/>
                  <a:pt x="1439065" y="21666"/>
                </a:cubicBezTo>
                <a:cubicBezTo>
                  <a:pt x="1631105" y="32113"/>
                  <a:pt x="1823010" y="24408"/>
                  <a:pt x="2015050" y="17487"/>
                </a:cubicBezTo>
                <a:cubicBezTo>
                  <a:pt x="2157045" y="12394"/>
                  <a:pt x="2299420" y="249"/>
                  <a:pt x="2441891" y="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4956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C0D1F-A07F-D157-B4F6-181CECAFF80E}"/>
              </a:ext>
            </a:extLst>
          </p:cNvPr>
          <p:cNvSpPr>
            <a:spLocks noGrp="1"/>
          </p:cNvSpPr>
          <p:nvPr>
            <p:ph type="title"/>
          </p:nvPr>
        </p:nvSpPr>
        <p:spPr>
          <a:xfrm>
            <a:off x="640080" y="329184"/>
            <a:ext cx="6894576" cy="1783080"/>
          </a:xfrm>
        </p:spPr>
        <p:txBody>
          <a:bodyPr anchor="b">
            <a:normAutofit fontScale="90000"/>
          </a:bodyPr>
          <a:lstStyle/>
          <a:p>
            <a:r>
              <a:rPr lang="en-US" sz="6600" dirty="0"/>
              <a:t>Y6 – Transition Workshop</a:t>
            </a:r>
            <a:endParaRPr lang="en-GB" sz="6600" dirty="0"/>
          </a:p>
        </p:txBody>
      </p:sp>
      <p:sp>
        <p:nvSpPr>
          <p:cNvPr id="3" name="Content Placeholder 2">
            <a:extLst>
              <a:ext uri="{FF2B5EF4-FFF2-40B4-BE49-F238E27FC236}">
                <a16:creationId xmlns:a16="http://schemas.microsoft.com/office/drawing/2014/main" id="{E98BD423-1F4D-E073-4F55-D0316579F324}"/>
              </a:ext>
            </a:extLst>
          </p:cNvPr>
          <p:cNvSpPr>
            <a:spLocks noGrp="1"/>
          </p:cNvSpPr>
          <p:nvPr>
            <p:ph idx="1"/>
          </p:nvPr>
        </p:nvSpPr>
        <p:spPr>
          <a:xfrm>
            <a:off x="640080" y="2706624"/>
            <a:ext cx="5629152" cy="3483864"/>
          </a:xfrm>
        </p:spPr>
        <p:txBody>
          <a:bodyPr>
            <a:normAutofit/>
          </a:bodyPr>
          <a:lstStyle/>
          <a:p>
            <a:pPr marL="0" indent="0" rtl="0">
              <a:buNone/>
            </a:pPr>
            <a:r>
              <a:rPr lang="en-US" sz="1900" dirty="0">
                <a:highlight>
                  <a:srgbClr val="FFFFFF"/>
                </a:highlight>
                <a:latin typeface="tahoma" panose="020B0604030504040204" pitchFamily="34" charset="0"/>
              </a:rPr>
              <a:t>On Thursday 11</a:t>
            </a:r>
            <a:r>
              <a:rPr lang="en-US" sz="1900" baseline="30000" dirty="0">
                <a:highlight>
                  <a:srgbClr val="FFFFFF"/>
                </a:highlight>
                <a:latin typeface="tahoma" panose="020B0604030504040204" pitchFamily="34" charset="0"/>
              </a:rPr>
              <a:t>th</a:t>
            </a:r>
            <a:r>
              <a:rPr lang="en-US" sz="1900" dirty="0">
                <a:highlight>
                  <a:srgbClr val="FFFFFF"/>
                </a:highlight>
                <a:latin typeface="tahoma" panose="020B0604030504040204" pitchFamily="34" charset="0"/>
              </a:rPr>
              <a:t> July, we welcomed back Micki, our fantastic community worker who supported our Year 6s in preparing them for secondary school.</a:t>
            </a:r>
          </a:p>
          <a:p>
            <a:pPr marL="0" indent="0" rtl="0">
              <a:buNone/>
            </a:pPr>
            <a:endParaRPr lang="en-US" sz="1900" i="0" dirty="0">
              <a:effectLst/>
              <a:highlight>
                <a:srgbClr val="FFFFFF"/>
              </a:highlight>
              <a:latin typeface="tahoma" panose="020B0604030504040204" pitchFamily="34" charset="0"/>
            </a:endParaRPr>
          </a:p>
          <a:p>
            <a:pPr marL="0" indent="0" rtl="0">
              <a:buNone/>
            </a:pPr>
            <a:r>
              <a:rPr lang="en-US" sz="1900" dirty="0">
                <a:highlight>
                  <a:srgbClr val="FFFFFF"/>
                </a:highlight>
                <a:latin typeface="tahoma" panose="020B0604030504040204" pitchFamily="34" charset="0"/>
              </a:rPr>
              <a:t>Helping to talk about any worries and thoughts they had, Micki helped pupils complete some of the day-to-day jobs they may be asked to complete or think about such as managing homework, tying a tie and moving between classes!</a:t>
            </a:r>
            <a:endParaRPr lang="en-US" sz="1900" i="0" dirty="0">
              <a:effectLst/>
              <a:highlight>
                <a:srgbClr val="FFFFFF"/>
              </a:highlight>
              <a:latin typeface="tahoma" panose="020B0604030504040204" pitchFamily="34" charset="0"/>
            </a:endParaRPr>
          </a:p>
        </p:txBody>
      </p:sp>
      <p:pic>
        <p:nvPicPr>
          <p:cNvPr id="5" name="Picture 4" descr="A group of people in a classroom&#10;&#10;Description automatically generated">
            <a:extLst>
              <a:ext uri="{FF2B5EF4-FFF2-40B4-BE49-F238E27FC236}">
                <a16:creationId xmlns:a16="http://schemas.microsoft.com/office/drawing/2014/main" id="{CAE3F0F6-7C95-8666-8C30-6090CC34D5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211121" y="3824116"/>
            <a:ext cx="3160929" cy="2370697"/>
          </a:xfrm>
          <a:prstGeom prst="rect">
            <a:avLst/>
          </a:prstGeom>
        </p:spPr>
      </p:pic>
      <p:pic>
        <p:nvPicPr>
          <p:cNvPr id="7" name="Picture 6" descr="A group of people in a classroom&#10;&#10;Description automatically generated">
            <a:extLst>
              <a:ext uri="{FF2B5EF4-FFF2-40B4-BE49-F238E27FC236}">
                <a16:creationId xmlns:a16="http://schemas.microsoft.com/office/drawing/2014/main" id="{7EB14B40-4318-E29B-A558-18F9963C76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438821" y="486392"/>
            <a:ext cx="3891133" cy="2918350"/>
          </a:xfrm>
          <a:prstGeom prst="rect">
            <a:avLst/>
          </a:prstGeom>
        </p:spPr>
      </p:pic>
      <p:pic>
        <p:nvPicPr>
          <p:cNvPr id="9" name="Picture 8" descr="A group of people in a classroom&#10;&#10;Description automatically generated">
            <a:extLst>
              <a:ext uri="{FF2B5EF4-FFF2-40B4-BE49-F238E27FC236}">
                <a16:creationId xmlns:a16="http://schemas.microsoft.com/office/drawing/2014/main" id="{4DFCB930-2A8E-025A-FC2A-801CF07779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659939" y="3442569"/>
            <a:ext cx="3805613" cy="2854210"/>
          </a:xfrm>
          <a:prstGeom prst="rect">
            <a:avLst/>
          </a:prstGeom>
        </p:spPr>
      </p:pic>
    </p:spTree>
    <p:extLst>
      <p:ext uri="{BB962C8B-B14F-4D97-AF65-F5344CB8AC3E}">
        <p14:creationId xmlns:p14="http://schemas.microsoft.com/office/powerpoint/2010/main" val="16399012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C0D1F-A07F-D157-B4F6-181CECAFF80E}"/>
              </a:ext>
            </a:extLst>
          </p:cNvPr>
          <p:cNvSpPr>
            <a:spLocks noGrp="1"/>
          </p:cNvSpPr>
          <p:nvPr>
            <p:ph type="title"/>
          </p:nvPr>
        </p:nvSpPr>
        <p:spPr>
          <a:xfrm>
            <a:off x="190500" y="368437"/>
            <a:ext cx="5168900" cy="1325563"/>
          </a:xfrm>
        </p:spPr>
        <p:txBody>
          <a:bodyPr/>
          <a:lstStyle/>
          <a:p>
            <a:r>
              <a:rPr lang="en-US" dirty="0"/>
              <a:t>Bake Sale for Deafblind UK</a:t>
            </a:r>
            <a:endParaRPr lang="en-GB" dirty="0"/>
          </a:p>
        </p:txBody>
      </p:sp>
      <p:sp>
        <p:nvSpPr>
          <p:cNvPr id="3" name="Content Placeholder 2">
            <a:extLst>
              <a:ext uri="{FF2B5EF4-FFF2-40B4-BE49-F238E27FC236}">
                <a16:creationId xmlns:a16="http://schemas.microsoft.com/office/drawing/2014/main" id="{E98BD423-1F4D-E073-4F55-D0316579F324}"/>
              </a:ext>
            </a:extLst>
          </p:cNvPr>
          <p:cNvSpPr>
            <a:spLocks noGrp="1"/>
          </p:cNvSpPr>
          <p:nvPr>
            <p:ph idx="1"/>
          </p:nvPr>
        </p:nvSpPr>
        <p:spPr>
          <a:xfrm>
            <a:off x="190500" y="2635249"/>
            <a:ext cx="5556250" cy="3857625"/>
          </a:xfrm>
        </p:spPr>
        <p:txBody>
          <a:bodyPr>
            <a:normAutofit/>
          </a:bodyPr>
          <a:lstStyle/>
          <a:p>
            <a:pPr marL="0" indent="0" algn="l" rtl="0">
              <a:buNone/>
            </a:pPr>
            <a:r>
              <a:rPr lang="en-US" sz="1600" b="0" i="0" dirty="0">
                <a:solidFill>
                  <a:srgbClr val="000000"/>
                </a:solidFill>
                <a:effectLst/>
                <a:highlight>
                  <a:srgbClr val="FFFFFF"/>
                </a:highlight>
                <a:latin typeface="tahoma" panose="020B0604030504040204" pitchFamily="34" charset="0"/>
              </a:rPr>
              <a:t>Tuesday 16</a:t>
            </a:r>
            <a:r>
              <a:rPr lang="en-US" sz="1600" b="0" i="0" baseline="30000" dirty="0">
                <a:solidFill>
                  <a:srgbClr val="000000"/>
                </a:solidFill>
                <a:effectLst/>
                <a:highlight>
                  <a:srgbClr val="FFFFFF"/>
                </a:highlight>
                <a:latin typeface="tahoma" panose="020B0604030504040204" pitchFamily="34" charset="0"/>
              </a:rPr>
              <a:t>th</a:t>
            </a:r>
            <a:r>
              <a:rPr lang="en-US" sz="1600" b="0" i="0" dirty="0">
                <a:solidFill>
                  <a:srgbClr val="000000"/>
                </a:solidFill>
                <a:effectLst/>
                <a:highlight>
                  <a:srgbClr val="FFFFFF"/>
                </a:highlight>
                <a:latin typeface="tahoma" panose="020B0604030504040204" pitchFamily="34" charset="0"/>
              </a:rPr>
              <a:t> July 2024</a:t>
            </a:r>
          </a:p>
          <a:p>
            <a:pPr marL="0" indent="0" algn="l" rtl="0">
              <a:buNone/>
            </a:pPr>
            <a:r>
              <a:rPr lang="en-US" sz="1600" b="0" i="0" dirty="0">
                <a:solidFill>
                  <a:srgbClr val="000000"/>
                </a:solidFill>
                <a:effectLst/>
                <a:highlight>
                  <a:srgbClr val="FFFFFF"/>
                </a:highlight>
                <a:latin typeface="tahoma" panose="020B0604030504040204" pitchFamily="34" charset="0"/>
              </a:rPr>
              <a:t>Following a workshop from Deafblind UK on the challenges of living with disabilities, pupils in Year 6 asked if they could bake and sell goods to raise money for the charity.</a:t>
            </a:r>
          </a:p>
          <a:p>
            <a:pPr marL="0" indent="0" algn="l" rtl="0">
              <a:buNone/>
            </a:pPr>
            <a:endParaRPr lang="en-US" sz="1600" dirty="0">
              <a:solidFill>
                <a:srgbClr val="000000"/>
              </a:solidFill>
              <a:highlight>
                <a:srgbClr val="FFFFFF"/>
              </a:highlight>
              <a:latin typeface="tahoma" panose="020B0604030504040204" pitchFamily="34" charset="0"/>
            </a:endParaRPr>
          </a:p>
          <a:p>
            <a:pPr marL="0" indent="0" algn="l" rtl="0">
              <a:buNone/>
            </a:pPr>
            <a:r>
              <a:rPr lang="en-US" sz="1600" dirty="0">
                <a:solidFill>
                  <a:srgbClr val="000000"/>
                </a:solidFill>
                <a:highlight>
                  <a:srgbClr val="FFFFFF"/>
                </a:highlight>
                <a:latin typeface="tahoma" panose="020B0604030504040204" pitchFamily="34" charset="0"/>
              </a:rPr>
              <a:t>As it is impossible to say no to children wanting to do a good deed, Year 6 spent the day creating a selection of delicious treats ranging from flapjacks to cupcakes with the assistance of a few adults. Thank you to </a:t>
            </a:r>
            <a:r>
              <a:rPr lang="en-US" sz="1600" dirty="0" err="1">
                <a:solidFill>
                  <a:srgbClr val="000000"/>
                </a:solidFill>
                <a:highlight>
                  <a:srgbClr val="FFFFFF"/>
                </a:highlight>
                <a:latin typeface="tahoma" panose="020B0604030504040204" pitchFamily="34" charset="0"/>
              </a:rPr>
              <a:t>Mrs</a:t>
            </a:r>
            <a:r>
              <a:rPr lang="en-US" sz="1600" dirty="0">
                <a:solidFill>
                  <a:srgbClr val="000000"/>
                </a:solidFill>
                <a:highlight>
                  <a:srgbClr val="FFFFFF"/>
                </a:highlight>
                <a:latin typeface="tahoma" panose="020B0604030504040204" pitchFamily="34" charset="0"/>
              </a:rPr>
              <a:t> Chapman and </a:t>
            </a:r>
            <a:r>
              <a:rPr lang="en-US" sz="1600" dirty="0" err="1">
                <a:solidFill>
                  <a:srgbClr val="000000"/>
                </a:solidFill>
                <a:highlight>
                  <a:srgbClr val="FFFFFF"/>
                </a:highlight>
                <a:latin typeface="tahoma" panose="020B0604030504040204" pitchFamily="34" charset="0"/>
              </a:rPr>
              <a:t>Mrs</a:t>
            </a:r>
            <a:r>
              <a:rPr lang="en-US" sz="1600" dirty="0">
                <a:solidFill>
                  <a:srgbClr val="000000"/>
                </a:solidFill>
                <a:highlight>
                  <a:srgbClr val="FFFFFF"/>
                </a:highlight>
                <a:latin typeface="tahoma" panose="020B0604030504040204" pitchFamily="34" charset="0"/>
              </a:rPr>
              <a:t> Wilkinson for supporting the pupils. The result of all of these efforts meant that we raised a fantastic £145.50 for the charity!</a:t>
            </a:r>
          </a:p>
        </p:txBody>
      </p:sp>
      <p:pic>
        <p:nvPicPr>
          <p:cNvPr id="10244" name="Picture 4">
            <a:extLst>
              <a:ext uri="{FF2B5EF4-FFF2-40B4-BE49-F238E27FC236}">
                <a16:creationId xmlns:a16="http://schemas.microsoft.com/office/drawing/2014/main" id="{4929CA4F-3BEA-5CEB-30C1-4AA0A4B640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94276" y="268756"/>
            <a:ext cx="2707224" cy="3624548"/>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a:extLst>
              <a:ext uri="{FF2B5EF4-FFF2-40B4-BE49-F238E27FC236}">
                <a16:creationId xmlns:a16="http://schemas.microsoft.com/office/drawing/2014/main" id="{9FEC3711-CA66-DC9E-4367-5155499ACC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5172" y="2751787"/>
            <a:ext cx="2707224" cy="3624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35075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C0D1F-A07F-D157-B4F6-181CECAFF80E}"/>
              </a:ext>
            </a:extLst>
          </p:cNvPr>
          <p:cNvSpPr>
            <a:spLocks noGrp="1"/>
          </p:cNvSpPr>
          <p:nvPr>
            <p:ph type="title"/>
          </p:nvPr>
        </p:nvSpPr>
        <p:spPr>
          <a:xfrm>
            <a:off x="190500" y="368437"/>
            <a:ext cx="5168900" cy="1325563"/>
          </a:xfrm>
        </p:spPr>
        <p:txBody>
          <a:bodyPr/>
          <a:lstStyle/>
          <a:p>
            <a:r>
              <a:rPr lang="en-US" dirty="0"/>
              <a:t>Summer Attendance Winners</a:t>
            </a:r>
            <a:endParaRPr lang="en-GB" dirty="0"/>
          </a:p>
        </p:txBody>
      </p:sp>
      <p:sp>
        <p:nvSpPr>
          <p:cNvPr id="3" name="Content Placeholder 2">
            <a:extLst>
              <a:ext uri="{FF2B5EF4-FFF2-40B4-BE49-F238E27FC236}">
                <a16:creationId xmlns:a16="http://schemas.microsoft.com/office/drawing/2014/main" id="{E98BD423-1F4D-E073-4F55-D0316579F324}"/>
              </a:ext>
            </a:extLst>
          </p:cNvPr>
          <p:cNvSpPr>
            <a:spLocks noGrp="1"/>
          </p:cNvSpPr>
          <p:nvPr>
            <p:ph idx="1"/>
          </p:nvPr>
        </p:nvSpPr>
        <p:spPr>
          <a:xfrm>
            <a:off x="190500" y="2635249"/>
            <a:ext cx="5556250" cy="3857625"/>
          </a:xfrm>
        </p:spPr>
        <p:txBody>
          <a:bodyPr>
            <a:normAutofit/>
          </a:bodyPr>
          <a:lstStyle/>
          <a:p>
            <a:pPr marL="0" indent="0" algn="l" rtl="0">
              <a:buNone/>
            </a:pPr>
            <a:r>
              <a:rPr lang="en-US" sz="1400" b="0" i="0" dirty="0">
                <a:solidFill>
                  <a:srgbClr val="000000"/>
                </a:solidFill>
                <a:effectLst/>
                <a:highlight>
                  <a:srgbClr val="FFFFFF"/>
                </a:highlight>
                <a:latin typeface="tahoma" panose="020B0604030504040204" pitchFamily="34" charset="0"/>
              </a:rPr>
              <a:t>We can now announce our termly winners for the attendance raffle this term! Prizes this term were all linked to games and family fun!</a:t>
            </a:r>
          </a:p>
          <a:p>
            <a:pPr marL="0" indent="0" algn="l" rtl="0">
              <a:buNone/>
            </a:pPr>
            <a:r>
              <a:rPr lang="en-US" sz="1400" b="0" i="0" dirty="0">
                <a:solidFill>
                  <a:srgbClr val="000000"/>
                </a:solidFill>
                <a:effectLst/>
                <a:highlight>
                  <a:srgbClr val="FFFFFF"/>
                </a:highlight>
                <a:latin typeface="tahoma" panose="020B0604030504040204" pitchFamily="34" charset="0"/>
              </a:rPr>
              <a:t>In EYFS and KS1: Gillian</a:t>
            </a:r>
          </a:p>
          <a:p>
            <a:pPr marL="0" indent="0" algn="l" rtl="0">
              <a:buNone/>
            </a:pPr>
            <a:r>
              <a:rPr lang="en-US" sz="1400" b="0" i="0" dirty="0">
                <a:solidFill>
                  <a:srgbClr val="000000"/>
                </a:solidFill>
                <a:effectLst/>
                <a:highlight>
                  <a:srgbClr val="FFFFFF"/>
                </a:highlight>
                <a:latin typeface="tahoma" panose="020B0604030504040204" pitchFamily="34" charset="0"/>
              </a:rPr>
              <a:t>In KS2: Caitlyn</a:t>
            </a:r>
          </a:p>
          <a:p>
            <a:pPr marL="0" indent="0" algn="l" rtl="0">
              <a:buNone/>
            </a:pPr>
            <a:r>
              <a:rPr lang="en-US" sz="1400" b="0" i="0" dirty="0">
                <a:solidFill>
                  <a:srgbClr val="000000"/>
                </a:solidFill>
                <a:effectLst/>
                <a:highlight>
                  <a:srgbClr val="FFFFFF"/>
                </a:highlight>
                <a:latin typeface="tahoma" panose="020B0604030504040204" pitchFamily="34" charset="0"/>
              </a:rPr>
              <a:t>Well done to all of our children for working hard on their attendance. It may feel far away but we will soon be in September where a new opportunity to win will soon appear. Thank you to our parents / carers for working to get the pupils here regularly and on time. We really appreciate it as very minute in the classroom makes such an enormous difference.</a:t>
            </a:r>
          </a:p>
        </p:txBody>
      </p:sp>
      <p:pic>
        <p:nvPicPr>
          <p:cNvPr id="8194" name="Picture 2">
            <a:extLst>
              <a:ext uri="{FF2B5EF4-FFF2-40B4-BE49-F238E27FC236}">
                <a16:creationId xmlns:a16="http://schemas.microsoft.com/office/drawing/2014/main" id="{A0B85C5D-1901-A008-8F93-65B06A559C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9885" y="379966"/>
            <a:ext cx="4082318" cy="304903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94D6BF33-9E59-842B-1851-62173C25D0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3671" y="3699970"/>
            <a:ext cx="3937594" cy="2940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996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B93568-109E-6FBA-DC9F-DAD0AEBFCCEB}"/>
              </a:ext>
            </a:extLst>
          </p:cNvPr>
          <p:cNvPicPr>
            <a:picLocks noChangeAspect="1"/>
          </p:cNvPicPr>
          <p:nvPr/>
        </p:nvPicPr>
        <p:blipFill>
          <a:blip r:embed="rId2"/>
          <a:stretch>
            <a:fillRect/>
          </a:stretch>
        </p:blipFill>
        <p:spPr>
          <a:xfrm>
            <a:off x="427396" y="297272"/>
            <a:ext cx="2237146" cy="892027"/>
          </a:xfrm>
          <a:prstGeom prst="rect">
            <a:avLst/>
          </a:prstGeom>
        </p:spPr>
      </p:pic>
      <p:sp>
        <p:nvSpPr>
          <p:cNvPr id="5" name="TextBox 4">
            <a:extLst>
              <a:ext uri="{FF2B5EF4-FFF2-40B4-BE49-F238E27FC236}">
                <a16:creationId xmlns:a16="http://schemas.microsoft.com/office/drawing/2014/main" id="{1670C05F-5741-362B-67DD-EFAD0E16F341}"/>
              </a:ext>
            </a:extLst>
          </p:cNvPr>
          <p:cNvSpPr txBox="1"/>
          <p:nvPr/>
        </p:nvSpPr>
        <p:spPr>
          <a:xfrm>
            <a:off x="6872748" y="393290"/>
            <a:ext cx="4891856" cy="3416320"/>
          </a:xfrm>
          <a:prstGeom prst="rect">
            <a:avLst/>
          </a:prstGeom>
          <a:noFill/>
        </p:spPr>
        <p:txBody>
          <a:bodyPr wrap="square" rtlCol="0">
            <a:spAutoFit/>
          </a:bodyPr>
          <a:lstStyle/>
          <a:p>
            <a:r>
              <a:rPr lang="en-GB"/>
              <a:t>On Wednesday 13th March, Lutton St Nicholas Primary Academy welcomed LIVES into school to deliver lifesaving CPR training to all our pupils. The workshop was engaging and tailored to each year group: children covered everything from how to react in an emergency, what information to provide when speaking to emergency services and the recovery position. The children were able to practise CPR on mannequins, complete an informative booklet and meet a special guest, Defib Dan! The day was well delivered and incredibly informative. </a:t>
            </a:r>
          </a:p>
        </p:txBody>
      </p:sp>
      <p:pic>
        <p:nvPicPr>
          <p:cNvPr id="7" name="Picture 6" descr="A group of children posing for a photo&#10;&#10;Description automatically generated">
            <a:extLst>
              <a:ext uri="{FF2B5EF4-FFF2-40B4-BE49-F238E27FC236}">
                <a16:creationId xmlns:a16="http://schemas.microsoft.com/office/drawing/2014/main" id="{CCC90CC4-E42A-7BCC-D889-B12A5D65DD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396" y="1317635"/>
            <a:ext cx="4251158" cy="3188369"/>
          </a:xfrm>
          <a:prstGeom prst="rect">
            <a:avLst/>
          </a:prstGeom>
        </p:spPr>
      </p:pic>
      <p:pic>
        <p:nvPicPr>
          <p:cNvPr id="9" name="Picture 8" descr="A child sitting on the floor with a doll&#10;&#10;Description automatically generated">
            <a:extLst>
              <a:ext uri="{FF2B5EF4-FFF2-40B4-BE49-F238E27FC236}">
                <a16:creationId xmlns:a16="http://schemas.microsoft.com/office/drawing/2014/main" id="{62B12768-E789-EB48-A7AE-CE7AE339C8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9207310" y="4162379"/>
            <a:ext cx="2787732" cy="2082195"/>
          </a:xfrm>
          <a:prstGeom prst="rect">
            <a:avLst/>
          </a:prstGeom>
        </p:spPr>
      </p:pic>
      <p:pic>
        <p:nvPicPr>
          <p:cNvPr id="11" name="Picture 10" descr="A group of children sitting on the floor&#10;&#10;Description automatically generated">
            <a:extLst>
              <a:ext uri="{FF2B5EF4-FFF2-40B4-BE49-F238E27FC236}">
                <a16:creationId xmlns:a16="http://schemas.microsoft.com/office/drawing/2014/main" id="{5B92AF94-8326-243D-89A8-0A9CA1F3EB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9818" y="3809610"/>
            <a:ext cx="3766941" cy="2825206"/>
          </a:xfrm>
          <a:prstGeom prst="rect">
            <a:avLst/>
          </a:prstGeom>
        </p:spPr>
      </p:pic>
      <p:sp>
        <p:nvSpPr>
          <p:cNvPr id="3" name="AutoShape 2">
            <a:extLst>
              <a:ext uri="{FF2B5EF4-FFF2-40B4-BE49-F238E27FC236}">
                <a16:creationId xmlns:a16="http://schemas.microsoft.com/office/drawing/2014/main" id="{1852709D-6777-D179-CCFC-F6B5E199E44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TextBox 5">
            <a:extLst>
              <a:ext uri="{FF2B5EF4-FFF2-40B4-BE49-F238E27FC236}">
                <a16:creationId xmlns:a16="http://schemas.microsoft.com/office/drawing/2014/main" id="{F54251BB-E731-3AD0-286A-BAD9DC477470}"/>
              </a:ext>
            </a:extLst>
          </p:cNvPr>
          <p:cNvSpPr txBox="1"/>
          <p:nvPr/>
        </p:nvSpPr>
        <p:spPr>
          <a:xfrm>
            <a:off x="3740150" y="514350"/>
            <a:ext cx="2590800" cy="369332"/>
          </a:xfrm>
          <a:prstGeom prst="rect">
            <a:avLst/>
          </a:prstGeom>
          <a:noFill/>
        </p:spPr>
        <p:txBody>
          <a:bodyPr wrap="square" rtlCol="0">
            <a:spAutoFit/>
          </a:bodyPr>
          <a:lstStyle/>
          <a:p>
            <a:r>
              <a:rPr lang="en-US" b="1" dirty="0"/>
              <a:t>LIVES CPR VISIT</a:t>
            </a:r>
            <a:endParaRPr lang="en-GB" b="1" dirty="0"/>
          </a:p>
        </p:txBody>
      </p:sp>
    </p:spTree>
    <p:extLst>
      <p:ext uri="{BB962C8B-B14F-4D97-AF65-F5344CB8AC3E}">
        <p14:creationId xmlns:p14="http://schemas.microsoft.com/office/powerpoint/2010/main" val="536641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66D115-39E6-31C5-9EFA-66D9EC51E18E}"/>
              </a:ext>
            </a:extLst>
          </p:cNvPr>
          <p:cNvPicPr>
            <a:picLocks noChangeAspect="1"/>
          </p:cNvPicPr>
          <p:nvPr/>
        </p:nvPicPr>
        <p:blipFill>
          <a:blip r:embed="rId2"/>
          <a:stretch>
            <a:fillRect/>
          </a:stretch>
        </p:blipFill>
        <p:spPr>
          <a:xfrm>
            <a:off x="260350" y="528514"/>
            <a:ext cx="2270022" cy="1271212"/>
          </a:xfrm>
          <a:prstGeom prst="rect">
            <a:avLst/>
          </a:prstGeom>
        </p:spPr>
      </p:pic>
      <p:pic>
        <p:nvPicPr>
          <p:cNvPr id="14" name="Picture 13" descr="A group of children sitting at a table&#10;&#10;Description automatically generated">
            <a:extLst>
              <a:ext uri="{FF2B5EF4-FFF2-40B4-BE49-F238E27FC236}">
                <a16:creationId xmlns:a16="http://schemas.microsoft.com/office/drawing/2014/main" id="{C3D65C38-29BC-ABBA-B1FD-21203C2AA3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5035" y="3961998"/>
            <a:ext cx="4673395" cy="2759749"/>
          </a:xfrm>
          <a:prstGeom prst="rect">
            <a:avLst/>
          </a:prstGeom>
        </p:spPr>
      </p:pic>
      <p:pic>
        <p:nvPicPr>
          <p:cNvPr id="16" name="Picture 15" descr="A person and a child making crafts&#10;&#10;Description automatically generated">
            <a:extLst>
              <a:ext uri="{FF2B5EF4-FFF2-40B4-BE49-F238E27FC236}">
                <a16:creationId xmlns:a16="http://schemas.microsoft.com/office/drawing/2014/main" id="{1E5F5545-8958-A3A3-BFB9-E21CF7BC62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656807" y="620375"/>
            <a:ext cx="3825745" cy="2857501"/>
          </a:xfrm>
          <a:prstGeom prst="rect">
            <a:avLst/>
          </a:prstGeom>
        </p:spPr>
      </p:pic>
      <p:pic>
        <p:nvPicPr>
          <p:cNvPr id="18" name="Picture 17" descr="A group of kids sitting at a table&#10;&#10;Description automatically generated">
            <a:extLst>
              <a:ext uri="{FF2B5EF4-FFF2-40B4-BE49-F238E27FC236}">
                <a16:creationId xmlns:a16="http://schemas.microsoft.com/office/drawing/2014/main" id="{9C904682-2E5C-3055-DCF7-FE2054673C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4699819" y="184355"/>
            <a:ext cx="4326193" cy="3244645"/>
          </a:xfrm>
          <a:prstGeom prst="rect">
            <a:avLst/>
          </a:prstGeom>
        </p:spPr>
      </p:pic>
      <p:pic>
        <p:nvPicPr>
          <p:cNvPr id="20" name="Picture 19" descr="A group of kids sitting at a table with colored pencils&#10;&#10;Description automatically generated">
            <a:extLst>
              <a:ext uri="{FF2B5EF4-FFF2-40B4-BE49-F238E27FC236}">
                <a16:creationId xmlns:a16="http://schemas.microsoft.com/office/drawing/2014/main" id="{F93B7C60-327B-1AC0-B6EC-EF24E5CC30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3754386" y="3559076"/>
            <a:ext cx="3421893" cy="2566420"/>
          </a:xfrm>
          <a:prstGeom prst="rect">
            <a:avLst/>
          </a:prstGeom>
        </p:spPr>
      </p:pic>
      <p:sp>
        <p:nvSpPr>
          <p:cNvPr id="21" name="TextBox 20">
            <a:extLst>
              <a:ext uri="{FF2B5EF4-FFF2-40B4-BE49-F238E27FC236}">
                <a16:creationId xmlns:a16="http://schemas.microsoft.com/office/drawing/2014/main" id="{B37BE60E-F122-052B-7603-87F0BAD56A61}"/>
              </a:ext>
            </a:extLst>
          </p:cNvPr>
          <p:cNvSpPr txBox="1"/>
          <p:nvPr/>
        </p:nvSpPr>
        <p:spPr>
          <a:xfrm>
            <a:off x="193570" y="1936955"/>
            <a:ext cx="3001914" cy="4524315"/>
          </a:xfrm>
          <a:prstGeom prst="rect">
            <a:avLst/>
          </a:prstGeom>
          <a:noFill/>
        </p:spPr>
        <p:txBody>
          <a:bodyPr wrap="square" rtlCol="0">
            <a:spAutoFit/>
          </a:bodyPr>
          <a:lstStyle/>
          <a:p>
            <a:r>
              <a:rPr lang="en-GB" dirty="0"/>
              <a:t>On the 27</a:t>
            </a:r>
            <a:r>
              <a:rPr lang="en-GB" baseline="30000" dirty="0"/>
              <a:t>th</a:t>
            </a:r>
            <a:r>
              <a:rPr lang="en-GB" dirty="0"/>
              <a:t> March, to celebrate Easter this year, we invited friends and family into school to work alongside their child doing some Easter crafts.  FOLS kindly came along to provide refreshments to both adults and children.  It was a super day!</a:t>
            </a:r>
          </a:p>
          <a:p>
            <a:endParaRPr lang="en-GB" dirty="0"/>
          </a:p>
          <a:p>
            <a:r>
              <a:rPr lang="en-GB" dirty="0"/>
              <a:t>Thank you to all of our parents and carers for taking time out of your busy days to spend time with us and your children.</a:t>
            </a:r>
          </a:p>
        </p:txBody>
      </p:sp>
      <p:sp>
        <p:nvSpPr>
          <p:cNvPr id="4" name="TextBox 3">
            <a:extLst>
              <a:ext uri="{FF2B5EF4-FFF2-40B4-BE49-F238E27FC236}">
                <a16:creationId xmlns:a16="http://schemas.microsoft.com/office/drawing/2014/main" id="{4C741C15-844E-7CA3-8F4E-07EC9D985483}"/>
              </a:ext>
            </a:extLst>
          </p:cNvPr>
          <p:cNvSpPr txBox="1"/>
          <p:nvPr/>
        </p:nvSpPr>
        <p:spPr>
          <a:xfrm>
            <a:off x="193570" y="21953"/>
            <a:ext cx="6096000" cy="369332"/>
          </a:xfrm>
          <a:prstGeom prst="rect">
            <a:avLst/>
          </a:prstGeom>
          <a:noFill/>
        </p:spPr>
        <p:txBody>
          <a:bodyPr wrap="square">
            <a:spAutoFit/>
          </a:bodyPr>
          <a:lstStyle/>
          <a:p>
            <a:r>
              <a:rPr lang="en-US" b="1" dirty="0"/>
              <a:t>EASTER CRAFTERNOON!</a:t>
            </a:r>
            <a:endParaRPr lang="en-GB" b="1" dirty="0"/>
          </a:p>
        </p:txBody>
      </p:sp>
    </p:spTree>
    <p:extLst>
      <p:ext uri="{BB962C8B-B14F-4D97-AF65-F5344CB8AC3E}">
        <p14:creationId xmlns:p14="http://schemas.microsoft.com/office/powerpoint/2010/main" val="4158032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11FB79-942C-D450-33A0-8C99087085EF}"/>
              </a:ext>
            </a:extLst>
          </p:cNvPr>
          <p:cNvPicPr>
            <a:picLocks noChangeAspect="1"/>
          </p:cNvPicPr>
          <p:nvPr/>
        </p:nvPicPr>
        <p:blipFill>
          <a:blip r:embed="rId2"/>
          <a:stretch>
            <a:fillRect/>
          </a:stretch>
        </p:blipFill>
        <p:spPr>
          <a:xfrm>
            <a:off x="8797767" y="123078"/>
            <a:ext cx="2963811" cy="3968078"/>
          </a:xfrm>
          <a:prstGeom prst="rect">
            <a:avLst/>
          </a:prstGeom>
        </p:spPr>
      </p:pic>
      <p:pic>
        <p:nvPicPr>
          <p:cNvPr id="3" name="Picture 2">
            <a:extLst>
              <a:ext uri="{FF2B5EF4-FFF2-40B4-BE49-F238E27FC236}">
                <a16:creationId xmlns:a16="http://schemas.microsoft.com/office/drawing/2014/main" id="{D06F180F-6AA3-1172-CBC7-E3E2EE828CBA}"/>
              </a:ext>
            </a:extLst>
          </p:cNvPr>
          <p:cNvPicPr>
            <a:picLocks noChangeAspect="1"/>
          </p:cNvPicPr>
          <p:nvPr/>
        </p:nvPicPr>
        <p:blipFill>
          <a:blip r:embed="rId3"/>
          <a:stretch>
            <a:fillRect/>
          </a:stretch>
        </p:blipFill>
        <p:spPr>
          <a:xfrm>
            <a:off x="225220" y="133657"/>
            <a:ext cx="2381250" cy="1733550"/>
          </a:xfrm>
          <a:prstGeom prst="rect">
            <a:avLst/>
          </a:prstGeom>
        </p:spPr>
      </p:pic>
      <p:pic>
        <p:nvPicPr>
          <p:cNvPr id="5" name="Picture 4" descr="A child riding a tractor&#10;&#10;Description automatically generated">
            <a:extLst>
              <a:ext uri="{FF2B5EF4-FFF2-40B4-BE49-F238E27FC236}">
                <a16:creationId xmlns:a16="http://schemas.microsoft.com/office/drawing/2014/main" id="{8C1A9841-3935-6C91-8A2B-51381F2DA0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1757" y="133657"/>
            <a:ext cx="4572000" cy="3429000"/>
          </a:xfrm>
          <a:prstGeom prst="rect">
            <a:avLst/>
          </a:prstGeom>
        </p:spPr>
      </p:pic>
      <p:pic>
        <p:nvPicPr>
          <p:cNvPr id="7" name="Picture 6" descr="A group of children looking at a horse&#10;&#10;Description automatically generated">
            <a:extLst>
              <a:ext uri="{FF2B5EF4-FFF2-40B4-BE49-F238E27FC236}">
                <a16:creationId xmlns:a16="http://schemas.microsoft.com/office/drawing/2014/main" id="{2570CB8F-AF00-93C2-79F2-9E3ABF6D83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5845" y="3706585"/>
            <a:ext cx="4820309" cy="3034981"/>
          </a:xfrm>
          <a:prstGeom prst="rect">
            <a:avLst/>
          </a:prstGeom>
        </p:spPr>
      </p:pic>
      <p:pic>
        <p:nvPicPr>
          <p:cNvPr id="9" name="Picture 8" descr="A group of people on a vehicle&#10;&#10;Description automatically generated">
            <a:extLst>
              <a:ext uri="{FF2B5EF4-FFF2-40B4-BE49-F238E27FC236}">
                <a16:creationId xmlns:a16="http://schemas.microsoft.com/office/drawing/2014/main" id="{7A4F7A0E-6B40-33BA-3AFD-2C8F6B18AC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7767" y="4261166"/>
            <a:ext cx="3092330" cy="2319248"/>
          </a:xfrm>
          <a:prstGeom prst="rect">
            <a:avLst/>
          </a:prstGeom>
        </p:spPr>
      </p:pic>
      <p:sp>
        <p:nvSpPr>
          <p:cNvPr id="10" name="TextBox 9">
            <a:extLst>
              <a:ext uri="{FF2B5EF4-FFF2-40B4-BE49-F238E27FC236}">
                <a16:creationId xmlns:a16="http://schemas.microsoft.com/office/drawing/2014/main" id="{ECAD89C4-CAC1-D2EE-53F8-962EAA3B4113}"/>
              </a:ext>
            </a:extLst>
          </p:cNvPr>
          <p:cNvSpPr txBox="1"/>
          <p:nvPr/>
        </p:nvSpPr>
        <p:spPr>
          <a:xfrm>
            <a:off x="129970" y="3164094"/>
            <a:ext cx="2963811" cy="3416320"/>
          </a:xfrm>
          <a:prstGeom prst="rect">
            <a:avLst/>
          </a:prstGeom>
          <a:noFill/>
        </p:spPr>
        <p:txBody>
          <a:bodyPr wrap="square" rtlCol="0">
            <a:spAutoFit/>
          </a:bodyPr>
          <a:lstStyle/>
          <a:p>
            <a:r>
              <a:rPr lang="en-GB" dirty="0"/>
              <a:t>On Monday 18</a:t>
            </a:r>
            <a:r>
              <a:rPr lang="en-GB" baseline="30000" dirty="0"/>
              <a:t>th</a:t>
            </a:r>
            <a:r>
              <a:rPr lang="en-GB" dirty="0"/>
              <a:t> March, Donaldson Class enjoyed a class trip to Church Farm in Norfolk.  The children were able to feed and stroke a range of animals including Lambs, Rabbits and Guinea Pigs.  We were able to try out Tractor driving and were chauffeured around the farm on a full-size tractor too.</a:t>
            </a:r>
          </a:p>
        </p:txBody>
      </p:sp>
      <p:sp>
        <p:nvSpPr>
          <p:cNvPr id="6" name="TextBox 5">
            <a:extLst>
              <a:ext uri="{FF2B5EF4-FFF2-40B4-BE49-F238E27FC236}">
                <a16:creationId xmlns:a16="http://schemas.microsoft.com/office/drawing/2014/main" id="{5363744B-6567-E96C-FAC4-B32BE184E56F}"/>
              </a:ext>
            </a:extLst>
          </p:cNvPr>
          <p:cNvSpPr txBox="1"/>
          <p:nvPr/>
        </p:nvSpPr>
        <p:spPr>
          <a:xfrm>
            <a:off x="129970" y="2202934"/>
            <a:ext cx="3756230" cy="646331"/>
          </a:xfrm>
          <a:prstGeom prst="rect">
            <a:avLst/>
          </a:prstGeom>
          <a:noFill/>
        </p:spPr>
        <p:txBody>
          <a:bodyPr wrap="square">
            <a:spAutoFit/>
          </a:bodyPr>
          <a:lstStyle/>
          <a:p>
            <a:r>
              <a:rPr lang="en-US" b="1" dirty="0"/>
              <a:t>DONALDSON VISIT CHURCH FARM</a:t>
            </a:r>
            <a:endParaRPr lang="en-GB" b="1" dirty="0"/>
          </a:p>
        </p:txBody>
      </p:sp>
    </p:spTree>
    <p:extLst>
      <p:ext uri="{BB962C8B-B14F-4D97-AF65-F5344CB8AC3E}">
        <p14:creationId xmlns:p14="http://schemas.microsoft.com/office/powerpoint/2010/main" val="5498703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CC240B-80E0-2CBC-54FB-CB1A4C71DE54}"/>
              </a:ext>
            </a:extLst>
          </p:cNvPr>
          <p:cNvPicPr>
            <a:picLocks noChangeAspect="1"/>
          </p:cNvPicPr>
          <p:nvPr/>
        </p:nvPicPr>
        <p:blipFill>
          <a:blip r:embed="rId2"/>
          <a:stretch>
            <a:fillRect/>
          </a:stretch>
        </p:blipFill>
        <p:spPr>
          <a:xfrm>
            <a:off x="152240" y="155622"/>
            <a:ext cx="2286319" cy="2562583"/>
          </a:xfrm>
          <a:prstGeom prst="rect">
            <a:avLst/>
          </a:prstGeom>
        </p:spPr>
      </p:pic>
      <p:pic>
        <p:nvPicPr>
          <p:cNvPr id="7" name="Picture 6" descr="A group of children sitting at a table&#10;&#10;Description automatically generated">
            <a:extLst>
              <a:ext uri="{FF2B5EF4-FFF2-40B4-BE49-F238E27FC236}">
                <a16:creationId xmlns:a16="http://schemas.microsoft.com/office/drawing/2014/main" id="{EFCEB933-BD6B-3AFA-82CE-5F4F6F4C27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4736" y="155622"/>
            <a:ext cx="3416777" cy="3212432"/>
          </a:xfrm>
          <a:prstGeom prst="rect">
            <a:avLst/>
          </a:prstGeom>
        </p:spPr>
      </p:pic>
      <p:pic>
        <p:nvPicPr>
          <p:cNvPr id="9" name="Picture 8" descr="A group of children playing with sand&#10;&#10;Description automatically generated">
            <a:extLst>
              <a:ext uri="{FF2B5EF4-FFF2-40B4-BE49-F238E27FC236}">
                <a16:creationId xmlns:a16="http://schemas.microsoft.com/office/drawing/2014/main" id="{00702C2A-6E67-ACEF-6924-33C5FFDB86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4735" y="3934470"/>
            <a:ext cx="3416777" cy="2562583"/>
          </a:xfrm>
          <a:prstGeom prst="rect">
            <a:avLst/>
          </a:prstGeom>
        </p:spPr>
      </p:pic>
      <p:pic>
        <p:nvPicPr>
          <p:cNvPr id="11" name="Picture 10" descr="A group of children in a classroom&#10;&#10;Description automatically generated">
            <a:extLst>
              <a:ext uri="{FF2B5EF4-FFF2-40B4-BE49-F238E27FC236}">
                <a16:creationId xmlns:a16="http://schemas.microsoft.com/office/drawing/2014/main" id="{4A9CAC8A-9FCC-ECFB-C1C5-CB23302ECD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240" y="3048000"/>
            <a:ext cx="3416777" cy="3449053"/>
          </a:xfrm>
          <a:prstGeom prst="rect">
            <a:avLst/>
          </a:prstGeom>
        </p:spPr>
      </p:pic>
      <p:sp>
        <p:nvSpPr>
          <p:cNvPr id="12" name="TextBox 11">
            <a:extLst>
              <a:ext uri="{FF2B5EF4-FFF2-40B4-BE49-F238E27FC236}">
                <a16:creationId xmlns:a16="http://schemas.microsoft.com/office/drawing/2014/main" id="{D444870D-4236-9511-0CAF-ECF842B3FE02}"/>
              </a:ext>
            </a:extLst>
          </p:cNvPr>
          <p:cNvSpPr txBox="1"/>
          <p:nvPr/>
        </p:nvSpPr>
        <p:spPr>
          <a:xfrm>
            <a:off x="2568760" y="662281"/>
            <a:ext cx="5614737" cy="2031325"/>
          </a:xfrm>
          <a:prstGeom prst="rect">
            <a:avLst/>
          </a:prstGeom>
          <a:noFill/>
        </p:spPr>
        <p:txBody>
          <a:bodyPr wrap="square" rtlCol="0">
            <a:spAutoFit/>
          </a:bodyPr>
          <a:lstStyle/>
          <a:p>
            <a:r>
              <a:rPr lang="en-GB" dirty="0"/>
              <a:t>On Tuesday 19</a:t>
            </a:r>
            <a:r>
              <a:rPr lang="en-GB" baseline="30000" dirty="0"/>
              <a:t>th</a:t>
            </a:r>
            <a:r>
              <a:rPr lang="en-GB" dirty="0"/>
              <a:t> March, Dahl Class were invited to visit the Science Department at University Academy Long Sutton.  The children were able to enhance their learning around Fossils. The children learnt all things Human body and became fossil detectives where they used a selection of clues to help them identify the animals each fossil came from.</a:t>
            </a:r>
          </a:p>
        </p:txBody>
      </p:sp>
      <p:pic>
        <p:nvPicPr>
          <p:cNvPr id="14" name="Picture 13" descr="A group of girls painting in sand&#10;&#10;Description automatically generated">
            <a:extLst>
              <a:ext uri="{FF2B5EF4-FFF2-40B4-BE49-F238E27FC236}">
                <a16:creationId xmlns:a16="http://schemas.microsoft.com/office/drawing/2014/main" id="{EDD281A8-E1F5-19B4-D026-723DC876DA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0255" y="2858504"/>
            <a:ext cx="4283242" cy="3212432"/>
          </a:xfrm>
          <a:prstGeom prst="rect">
            <a:avLst/>
          </a:prstGeom>
        </p:spPr>
      </p:pic>
      <p:sp>
        <p:nvSpPr>
          <p:cNvPr id="3" name="TextBox 2">
            <a:extLst>
              <a:ext uri="{FF2B5EF4-FFF2-40B4-BE49-F238E27FC236}">
                <a16:creationId xmlns:a16="http://schemas.microsoft.com/office/drawing/2014/main" id="{C125FCAC-F2A9-FDFD-6A5F-59BC246E8AE6}"/>
              </a:ext>
            </a:extLst>
          </p:cNvPr>
          <p:cNvSpPr txBox="1"/>
          <p:nvPr/>
        </p:nvSpPr>
        <p:spPr>
          <a:xfrm>
            <a:off x="2686050" y="164444"/>
            <a:ext cx="6096000" cy="369332"/>
          </a:xfrm>
          <a:prstGeom prst="rect">
            <a:avLst/>
          </a:prstGeom>
          <a:noFill/>
        </p:spPr>
        <p:txBody>
          <a:bodyPr wrap="square">
            <a:spAutoFit/>
          </a:bodyPr>
          <a:lstStyle/>
          <a:p>
            <a:r>
              <a:rPr lang="en-US" b="1" dirty="0"/>
              <a:t>DAHL CLASS FOSSIL AND BONE WORKSHOP</a:t>
            </a:r>
            <a:endParaRPr lang="en-GB" b="1" dirty="0"/>
          </a:p>
        </p:txBody>
      </p:sp>
    </p:spTree>
    <p:extLst>
      <p:ext uri="{BB962C8B-B14F-4D97-AF65-F5344CB8AC3E}">
        <p14:creationId xmlns:p14="http://schemas.microsoft.com/office/powerpoint/2010/main" val="3775713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5044A73-E10E-AA94-4112-B8A7C4E9129D}"/>
              </a:ext>
            </a:extLst>
          </p:cNvPr>
          <p:cNvSpPr txBox="1"/>
          <p:nvPr/>
        </p:nvSpPr>
        <p:spPr>
          <a:xfrm>
            <a:off x="220517" y="4549676"/>
            <a:ext cx="7567090" cy="2308324"/>
          </a:xfrm>
          <a:prstGeom prst="rect">
            <a:avLst/>
          </a:prstGeom>
          <a:noFill/>
        </p:spPr>
        <p:txBody>
          <a:bodyPr wrap="square" lIns="91440" tIns="45720" rIns="91440" bIns="45720" rtlCol="0" anchor="t">
            <a:spAutoFit/>
          </a:bodyPr>
          <a:lstStyle/>
          <a:p>
            <a:r>
              <a:rPr lang="en-GB" dirty="0"/>
              <a:t>Summer Term (13</a:t>
            </a:r>
            <a:r>
              <a:rPr lang="en-GB" baseline="30000" dirty="0"/>
              <a:t>th</a:t>
            </a:r>
            <a:r>
              <a:rPr lang="en-GB" dirty="0"/>
              <a:t> June 2024):</a:t>
            </a:r>
          </a:p>
          <a:p>
            <a:r>
              <a:rPr lang="en-GB" dirty="0"/>
              <a:t>Over the year, Dahl class have deeply enjoyed being visited by Eddie and Robert from the Lincolnshire Music team who have been working with pupils to develop their understanding of music by providing specialist lessons on how to play the recorder and digital music. Pupils have enjoyed spending time with Robert and Eddie and we are sad to say that as of today, pupils in Dahl class received their last visit from the Lincolnshire Music Service this year.</a:t>
            </a:r>
            <a:endParaRPr lang="en-US" dirty="0"/>
          </a:p>
        </p:txBody>
      </p:sp>
      <p:pic>
        <p:nvPicPr>
          <p:cNvPr id="3" name="Picture 2" descr="Photo">
            <a:extLst>
              <a:ext uri="{FF2B5EF4-FFF2-40B4-BE49-F238E27FC236}">
                <a16:creationId xmlns:a16="http://schemas.microsoft.com/office/drawing/2014/main" id="{A4F51723-0689-0767-5A8A-ED7ECADBA4B3}"/>
              </a:ext>
            </a:extLst>
          </p:cNvPr>
          <p:cNvPicPr>
            <a:picLocks noChangeAspect="1"/>
          </p:cNvPicPr>
          <p:nvPr/>
        </p:nvPicPr>
        <p:blipFill>
          <a:blip r:embed="rId2"/>
          <a:stretch>
            <a:fillRect/>
          </a:stretch>
        </p:blipFill>
        <p:spPr>
          <a:xfrm>
            <a:off x="285449" y="250895"/>
            <a:ext cx="3989007" cy="1324590"/>
          </a:xfrm>
          <a:prstGeom prst="rect">
            <a:avLst/>
          </a:prstGeom>
        </p:spPr>
      </p:pic>
      <p:pic>
        <p:nvPicPr>
          <p:cNvPr id="4" name="Picture 3" descr="A person standing in front of a group of kids in a classroom&#10;&#10;Description automatically generated">
            <a:extLst>
              <a:ext uri="{FF2B5EF4-FFF2-40B4-BE49-F238E27FC236}">
                <a16:creationId xmlns:a16="http://schemas.microsoft.com/office/drawing/2014/main" id="{D5A2DBA9-5F16-BBE2-D695-B897F1826729}"/>
              </a:ext>
            </a:extLst>
          </p:cNvPr>
          <p:cNvPicPr>
            <a:picLocks noChangeAspect="1"/>
          </p:cNvPicPr>
          <p:nvPr/>
        </p:nvPicPr>
        <p:blipFill>
          <a:blip r:embed="rId3"/>
          <a:stretch>
            <a:fillRect/>
          </a:stretch>
        </p:blipFill>
        <p:spPr>
          <a:xfrm>
            <a:off x="7741064" y="124626"/>
            <a:ext cx="4334025" cy="3181885"/>
          </a:xfrm>
          <a:prstGeom prst="rect">
            <a:avLst/>
          </a:prstGeom>
        </p:spPr>
      </p:pic>
      <p:pic>
        <p:nvPicPr>
          <p:cNvPr id="5" name="Picture 4" descr="A group of kids wearing headphones sitting at a table&#10;&#10;Description automatically generated">
            <a:extLst>
              <a:ext uri="{FF2B5EF4-FFF2-40B4-BE49-F238E27FC236}">
                <a16:creationId xmlns:a16="http://schemas.microsoft.com/office/drawing/2014/main" id="{B402094F-66EA-5677-DF0A-826EBC9EAA8F}"/>
              </a:ext>
            </a:extLst>
          </p:cNvPr>
          <p:cNvPicPr>
            <a:picLocks noChangeAspect="1"/>
          </p:cNvPicPr>
          <p:nvPr/>
        </p:nvPicPr>
        <p:blipFill>
          <a:blip r:embed="rId4"/>
          <a:stretch>
            <a:fillRect/>
          </a:stretch>
        </p:blipFill>
        <p:spPr>
          <a:xfrm>
            <a:off x="8187939" y="3783295"/>
            <a:ext cx="3892492" cy="2904146"/>
          </a:xfrm>
          <a:prstGeom prst="rect">
            <a:avLst/>
          </a:prstGeom>
        </p:spPr>
      </p:pic>
      <p:pic>
        <p:nvPicPr>
          <p:cNvPr id="8" name="Picture 7" descr="A group of children in a classroom&#10;&#10;Description automatically generated">
            <a:extLst>
              <a:ext uri="{FF2B5EF4-FFF2-40B4-BE49-F238E27FC236}">
                <a16:creationId xmlns:a16="http://schemas.microsoft.com/office/drawing/2014/main" id="{C081DA0B-5436-87A6-4F89-F055DB9CCD62}"/>
              </a:ext>
            </a:extLst>
          </p:cNvPr>
          <p:cNvPicPr>
            <a:picLocks noChangeAspect="1"/>
          </p:cNvPicPr>
          <p:nvPr/>
        </p:nvPicPr>
        <p:blipFill>
          <a:blip r:embed="rId5"/>
          <a:stretch>
            <a:fillRect/>
          </a:stretch>
        </p:blipFill>
        <p:spPr>
          <a:xfrm>
            <a:off x="3657422" y="1855461"/>
            <a:ext cx="3599204" cy="2711865"/>
          </a:xfrm>
          <a:prstGeom prst="rect">
            <a:avLst/>
          </a:prstGeom>
        </p:spPr>
      </p:pic>
      <p:sp>
        <p:nvSpPr>
          <p:cNvPr id="2" name="TextBox 1">
            <a:extLst>
              <a:ext uri="{FF2B5EF4-FFF2-40B4-BE49-F238E27FC236}">
                <a16:creationId xmlns:a16="http://schemas.microsoft.com/office/drawing/2014/main" id="{89DF35A6-DAA8-43B1-C56C-E5000A0322C5}"/>
              </a:ext>
            </a:extLst>
          </p:cNvPr>
          <p:cNvSpPr txBox="1"/>
          <p:nvPr/>
        </p:nvSpPr>
        <p:spPr>
          <a:xfrm>
            <a:off x="4501956" y="250895"/>
            <a:ext cx="3759200" cy="369332"/>
          </a:xfrm>
          <a:prstGeom prst="rect">
            <a:avLst/>
          </a:prstGeom>
          <a:noFill/>
        </p:spPr>
        <p:txBody>
          <a:bodyPr wrap="square">
            <a:spAutoFit/>
          </a:bodyPr>
          <a:lstStyle/>
          <a:p>
            <a:r>
              <a:rPr lang="en-US" b="1" dirty="0"/>
              <a:t>THE SOUND OF MUSIC</a:t>
            </a:r>
            <a:endParaRPr lang="en-GB" b="1" dirty="0"/>
          </a:p>
        </p:txBody>
      </p:sp>
    </p:spTree>
    <p:extLst>
      <p:ext uri="{BB962C8B-B14F-4D97-AF65-F5344CB8AC3E}">
        <p14:creationId xmlns:p14="http://schemas.microsoft.com/office/powerpoint/2010/main" val="13043944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B64341-E6AC-9C66-325D-F24AC5EBB07F}"/>
              </a:ext>
            </a:extLst>
          </p:cNvPr>
          <p:cNvPicPr>
            <a:picLocks noChangeAspect="1"/>
          </p:cNvPicPr>
          <p:nvPr/>
        </p:nvPicPr>
        <p:blipFill>
          <a:blip r:embed="rId2"/>
          <a:stretch>
            <a:fillRect/>
          </a:stretch>
        </p:blipFill>
        <p:spPr>
          <a:xfrm>
            <a:off x="124746" y="147331"/>
            <a:ext cx="3720727" cy="1376669"/>
          </a:xfrm>
          <a:prstGeom prst="rect">
            <a:avLst/>
          </a:prstGeom>
        </p:spPr>
      </p:pic>
      <p:pic>
        <p:nvPicPr>
          <p:cNvPr id="4" name="Picture 3">
            <a:extLst>
              <a:ext uri="{FF2B5EF4-FFF2-40B4-BE49-F238E27FC236}">
                <a16:creationId xmlns:a16="http://schemas.microsoft.com/office/drawing/2014/main" id="{F0366A95-3B1C-0FD8-6D33-A745DA11E8E6}"/>
              </a:ext>
            </a:extLst>
          </p:cNvPr>
          <p:cNvPicPr>
            <a:picLocks noChangeAspect="1"/>
          </p:cNvPicPr>
          <p:nvPr/>
        </p:nvPicPr>
        <p:blipFill>
          <a:blip r:embed="rId3"/>
          <a:stretch>
            <a:fillRect/>
          </a:stretch>
        </p:blipFill>
        <p:spPr>
          <a:xfrm>
            <a:off x="4461790" y="147331"/>
            <a:ext cx="3968483" cy="3582569"/>
          </a:xfrm>
          <a:prstGeom prst="rect">
            <a:avLst/>
          </a:prstGeom>
        </p:spPr>
      </p:pic>
      <p:pic>
        <p:nvPicPr>
          <p:cNvPr id="6" name="Picture 5">
            <a:extLst>
              <a:ext uri="{FF2B5EF4-FFF2-40B4-BE49-F238E27FC236}">
                <a16:creationId xmlns:a16="http://schemas.microsoft.com/office/drawing/2014/main" id="{3D313EEF-1980-FAC8-EC7D-3AF5A85041B7}"/>
              </a:ext>
            </a:extLst>
          </p:cNvPr>
          <p:cNvPicPr>
            <a:picLocks noChangeAspect="1"/>
          </p:cNvPicPr>
          <p:nvPr/>
        </p:nvPicPr>
        <p:blipFill>
          <a:blip r:embed="rId4"/>
          <a:stretch>
            <a:fillRect/>
          </a:stretch>
        </p:blipFill>
        <p:spPr>
          <a:xfrm>
            <a:off x="8456656" y="3288417"/>
            <a:ext cx="3610598" cy="3463099"/>
          </a:xfrm>
          <a:prstGeom prst="rect">
            <a:avLst/>
          </a:prstGeom>
        </p:spPr>
      </p:pic>
      <p:pic>
        <p:nvPicPr>
          <p:cNvPr id="8" name="Picture 7">
            <a:extLst>
              <a:ext uri="{FF2B5EF4-FFF2-40B4-BE49-F238E27FC236}">
                <a16:creationId xmlns:a16="http://schemas.microsoft.com/office/drawing/2014/main" id="{3F5DC503-931B-D7F0-D14D-0CA57EF5D686}"/>
              </a:ext>
            </a:extLst>
          </p:cNvPr>
          <p:cNvPicPr>
            <a:picLocks noChangeAspect="1"/>
          </p:cNvPicPr>
          <p:nvPr/>
        </p:nvPicPr>
        <p:blipFill>
          <a:blip r:embed="rId5"/>
          <a:stretch>
            <a:fillRect/>
          </a:stretch>
        </p:blipFill>
        <p:spPr>
          <a:xfrm>
            <a:off x="8456655" y="147331"/>
            <a:ext cx="3610598" cy="3103748"/>
          </a:xfrm>
          <a:prstGeom prst="rect">
            <a:avLst/>
          </a:prstGeom>
        </p:spPr>
      </p:pic>
      <p:pic>
        <p:nvPicPr>
          <p:cNvPr id="10" name="Picture 9">
            <a:extLst>
              <a:ext uri="{FF2B5EF4-FFF2-40B4-BE49-F238E27FC236}">
                <a16:creationId xmlns:a16="http://schemas.microsoft.com/office/drawing/2014/main" id="{6A03F0D7-A9A6-EAF3-D1D2-B2FA80F8D893}"/>
              </a:ext>
            </a:extLst>
          </p:cNvPr>
          <p:cNvPicPr>
            <a:picLocks noChangeAspect="1"/>
          </p:cNvPicPr>
          <p:nvPr/>
        </p:nvPicPr>
        <p:blipFill>
          <a:blip r:embed="rId6"/>
          <a:stretch>
            <a:fillRect/>
          </a:stretch>
        </p:blipFill>
        <p:spPr>
          <a:xfrm>
            <a:off x="288884" y="1699205"/>
            <a:ext cx="3968484" cy="2988333"/>
          </a:xfrm>
          <a:prstGeom prst="rect">
            <a:avLst/>
          </a:prstGeom>
        </p:spPr>
      </p:pic>
      <p:sp>
        <p:nvSpPr>
          <p:cNvPr id="11" name="TextBox 10">
            <a:extLst>
              <a:ext uri="{FF2B5EF4-FFF2-40B4-BE49-F238E27FC236}">
                <a16:creationId xmlns:a16="http://schemas.microsoft.com/office/drawing/2014/main" id="{55044A73-E10E-AA94-4112-B8A7C4E9129D}"/>
              </a:ext>
            </a:extLst>
          </p:cNvPr>
          <p:cNvSpPr txBox="1"/>
          <p:nvPr/>
        </p:nvSpPr>
        <p:spPr>
          <a:xfrm>
            <a:off x="288884" y="4847303"/>
            <a:ext cx="7567090" cy="1477328"/>
          </a:xfrm>
          <a:prstGeom prst="rect">
            <a:avLst/>
          </a:prstGeom>
          <a:noFill/>
        </p:spPr>
        <p:txBody>
          <a:bodyPr wrap="square" rtlCol="0">
            <a:spAutoFit/>
          </a:bodyPr>
          <a:lstStyle/>
          <a:p>
            <a:r>
              <a:rPr lang="en-GB"/>
              <a:t>On Thursday 25</a:t>
            </a:r>
            <a:r>
              <a:rPr lang="en-GB" baseline="30000"/>
              <a:t>th</a:t>
            </a:r>
            <a:r>
              <a:rPr lang="en-GB"/>
              <a:t> April, Lutton St Nicholas Primary welcomed some very special guests.  Dr Cristina, Simone and Kevin the Pug.   Dr Cristina and Simone delivered an action-packed assembly to the children about life as a Vet.  The children thoroughly enjoyed this experience and was also able to do some routine examinations on Kevin!</a:t>
            </a:r>
          </a:p>
        </p:txBody>
      </p:sp>
      <p:sp>
        <p:nvSpPr>
          <p:cNvPr id="3" name="TextBox 2">
            <a:extLst>
              <a:ext uri="{FF2B5EF4-FFF2-40B4-BE49-F238E27FC236}">
                <a16:creationId xmlns:a16="http://schemas.microsoft.com/office/drawing/2014/main" id="{7653C737-C9BD-DE48-21B5-5213BFF04070}"/>
              </a:ext>
            </a:extLst>
          </p:cNvPr>
          <p:cNvSpPr txBox="1"/>
          <p:nvPr/>
        </p:nvSpPr>
        <p:spPr>
          <a:xfrm>
            <a:off x="4566431" y="4103935"/>
            <a:ext cx="3759200" cy="369332"/>
          </a:xfrm>
          <a:prstGeom prst="rect">
            <a:avLst/>
          </a:prstGeom>
          <a:noFill/>
        </p:spPr>
        <p:txBody>
          <a:bodyPr wrap="square">
            <a:spAutoFit/>
          </a:bodyPr>
          <a:lstStyle/>
          <a:p>
            <a:r>
              <a:rPr lang="en-US" b="1" dirty="0"/>
              <a:t>WORLD VETERINARY DAY</a:t>
            </a:r>
            <a:endParaRPr lang="en-GB" b="1" dirty="0"/>
          </a:p>
        </p:txBody>
      </p:sp>
    </p:spTree>
    <p:extLst>
      <p:ext uri="{BB962C8B-B14F-4D97-AF65-F5344CB8AC3E}">
        <p14:creationId xmlns:p14="http://schemas.microsoft.com/office/powerpoint/2010/main" val="38047286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wo girls looking at a tablet&#10;&#10;Description automatically generated">
            <a:extLst>
              <a:ext uri="{FF2B5EF4-FFF2-40B4-BE49-F238E27FC236}">
                <a16:creationId xmlns:a16="http://schemas.microsoft.com/office/drawing/2014/main" id="{4F2A9D2A-1E5C-1C4F-4D56-367022A0BAE1}"/>
              </a:ext>
            </a:extLst>
          </p:cNvPr>
          <p:cNvPicPr>
            <a:picLocks noChangeAspect="1"/>
          </p:cNvPicPr>
          <p:nvPr/>
        </p:nvPicPr>
        <p:blipFill>
          <a:blip r:embed="rId2"/>
          <a:stretch>
            <a:fillRect/>
          </a:stretch>
        </p:blipFill>
        <p:spPr>
          <a:xfrm>
            <a:off x="8536213" y="3416905"/>
            <a:ext cx="3668977" cy="3437467"/>
          </a:xfrm>
          <a:prstGeom prst="rect">
            <a:avLst/>
          </a:prstGeom>
        </p:spPr>
      </p:pic>
      <p:pic>
        <p:nvPicPr>
          <p:cNvPr id="3" name="Picture 2" descr="A group of kids playing a game&#10;&#10;Description automatically generated">
            <a:extLst>
              <a:ext uri="{FF2B5EF4-FFF2-40B4-BE49-F238E27FC236}">
                <a16:creationId xmlns:a16="http://schemas.microsoft.com/office/drawing/2014/main" id="{58712B20-4A2B-3A58-49BA-974A29A13F49}"/>
              </a:ext>
            </a:extLst>
          </p:cNvPr>
          <p:cNvPicPr>
            <a:picLocks noChangeAspect="1"/>
          </p:cNvPicPr>
          <p:nvPr/>
        </p:nvPicPr>
        <p:blipFill>
          <a:blip r:embed="rId3"/>
          <a:stretch>
            <a:fillRect/>
          </a:stretch>
        </p:blipFill>
        <p:spPr>
          <a:xfrm>
            <a:off x="8527606" y="3024"/>
            <a:ext cx="3665603" cy="2758275"/>
          </a:xfrm>
          <a:prstGeom prst="rect">
            <a:avLst/>
          </a:prstGeom>
        </p:spPr>
      </p:pic>
      <p:pic>
        <p:nvPicPr>
          <p:cNvPr id="4" name="Picture 3" descr="A person standing next to a table&#10;&#10;Description automatically generated">
            <a:extLst>
              <a:ext uri="{FF2B5EF4-FFF2-40B4-BE49-F238E27FC236}">
                <a16:creationId xmlns:a16="http://schemas.microsoft.com/office/drawing/2014/main" id="{DB30EBDF-73CB-DD15-EDD5-0FBE49D96ED1}"/>
              </a:ext>
            </a:extLst>
          </p:cNvPr>
          <p:cNvPicPr>
            <a:picLocks noChangeAspect="1"/>
          </p:cNvPicPr>
          <p:nvPr/>
        </p:nvPicPr>
        <p:blipFill>
          <a:blip r:embed="rId4"/>
          <a:stretch>
            <a:fillRect/>
          </a:stretch>
        </p:blipFill>
        <p:spPr>
          <a:xfrm rot="5400000">
            <a:off x="5442787" y="2571005"/>
            <a:ext cx="3472821" cy="2437611"/>
          </a:xfrm>
          <a:prstGeom prst="rect">
            <a:avLst/>
          </a:prstGeom>
        </p:spPr>
      </p:pic>
      <p:sp>
        <p:nvSpPr>
          <p:cNvPr id="6" name="TextBox 5">
            <a:extLst>
              <a:ext uri="{FF2B5EF4-FFF2-40B4-BE49-F238E27FC236}">
                <a16:creationId xmlns:a16="http://schemas.microsoft.com/office/drawing/2014/main" id="{F3678341-9A1B-EA72-D29C-78ADA0F9D900}"/>
              </a:ext>
            </a:extLst>
          </p:cNvPr>
          <p:cNvSpPr txBox="1"/>
          <p:nvPr/>
        </p:nvSpPr>
        <p:spPr>
          <a:xfrm>
            <a:off x="321448" y="2157508"/>
            <a:ext cx="5088196" cy="3970318"/>
          </a:xfrm>
          <a:prstGeom prst="rect">
            <a:avLst/>
          </a:prstGeom>
          <a:noFill/>
        </p:spPr>
        <p:txBody>
          <a:bodyPr wrap="square" lIns="91440" tIns="45720" rIns="91440" bIns="45720" rtlCol="0" anchor="t">
            <a:spAutoFit/>
          </a:bodyPr>
          <a:lstStyle/>
          <a:p>
            <a:r>
              <a:rPr lang="en-GB" dirty="0"/>
              <a:t>On Tuesday 30th April, Morpurgo class visited the Energy from Waste centre in Lincoln. It was an amazing day where pupils learnt about the 5 Rs of waste (Refuse, Reduce, Reuse, Repurpose and </a:t>
            </a:r>
            <a:r>
              <a:rPr lang="en-GB"/>
              <a:t>Recycle).</a:t>
            </a:r>
            <a:endParaRPr lang="en-GB" dirty="0"/>
          </a:p>
          <a:p>
            <a:endParaRPr lang="en-GB" dirty="0"/>
          </a:p>
          <a:p>
            <a:r>
              <a:rPr lang="en-GB" dirty="0"/>
              <a:t>Pupils learnt about how much waste is produced in a local area and the work taking place at the plant to create green energy using the waste and </a:t>
            </a:r>
            <a:r>
              <a:rPr lang="en-GB"/>
              <a:t>litter we produce as an alternative to landfill sites.</a:t>
            </a:r>
            <a:endParaRPr lang="en-GB" dirty="0"/>
          </a:p>
          <a:p>
            <a:endParaRPr lang="en-GB" dirty="0"/>
          </a:p>
          <a:p>
            <a:r>
              <a:rPr lang="en-GB" dirty="0"/>
              <a:t>Pupils, unsurprisingly, were amazed and excited to see the giant claws feeding the furnace and </a:t>
            </a:r>
            <a:r>
              <a:rPr lang="en-GB"/>
              <a:t>exploring how green energy is created.</a:t>
            </a:r>
            <a:endParaRPr lang="en-GB" dirty="0"/>
          </a:p>
        </p:txBody>
      </p:sp>
      <p:pic>
        <p:nvPicPr>
          <p:cNvPr id="5" name="Graphic 4" descr="A building with a chimney&#10;&#10;Description automatically generated">
            <a:extLst>
              <a:ext uri="{FF2B5EF4-FFF2-40B4-BE49-F238E27FC236}">
                <a16:creationId xmlns:a16="http://schemas.microsoft.com/office/drawing/2014/main" id="{D970166B-B1DE-DAA7-A278-83E22A54ECC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51391" y="105547"/>
            <a:ext cx="2743199" cy="978195"/>
          </a:xfrm>
          <a:prstGeom prst="rect">
            <a:avLst/>
          </a:prstGeom>
        </p:spPr>
      </p:pic>
    </p:spTree>
    <p:extLst>
      <p:ext uri="{BB962C8B-B14F-4D97-AF65-F5344CB8AC3E}">
        <p14:creationId xmlns:p14="http://schemas.microsoft.com/office/powerpoint/2010/main" val="15359745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56</TotalTime>
  <Words>2733</Words>
  <Application>Microsoft Office PowerPoint</Application>
  <PresentationFormat>Widescreen</PresentationFormat>
  <Paragraphs>102</Paragraphs>
  <Slides>26</Slides>
  <Notes>0</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Career Visit: Nurse</vt:lpstr>
      <vt:lpstr>Mini Olympics</vt:lpstr>
      <vt:lpstr>Sea Life Centre Trip</vt:lpstr>
      <vt:lpstr>Water Safety Assembly</vt:lpstr>
      <vt:lpstr>Drama Workshop</vt:lpstr>
      <vt:lpstr>Bouncy Fun Day</vt:lpstr>
      <vt:lpstr>Sports Day</vt:lpstr>
      <vt:lpstr>Roman Day</vt:lpstr>
      <vt:lpstr>Year 6 Flip Out</vt:lpstr>
      <vt:lpstr>Y6 – Ready, Steady, Cook!</vt:lpstr>
      <vt:lpstr>Y6 – Transition Workshop</vt:lpstr>
      <vt:lpstr>Bake Sale for Deafblind UK</vt:lpstr>
      <vt:lpstr>Summer Attendance Winners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 Butler</dc:creator>
  <cp:lastModifiedBy>J Perrin</cp:lastModifiedBy>
  <cp:revision>107</cp:revision>
  <dcterms:created xsi:type="dcterms:W3CDTF">2024-04-22T09:08:58Z</dcterms:created>
  <dcterms:modified xsi:type="dcterms:W3CDTF">2024-08-01T14:36:29Z</dcterms:modified>
</cp:coreProperties>
</file>